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70"/>
  </p:handoutMasterIdLst>
  <p:sldIdLst>
    <p:sldId id="275" r:id="rId3"/>
    <p:sldId id="257" r:id="rId5"/>
    <p:sldId id="422" r:id="rId6"/>
    <p:sldId id="485" r:id="rId7"/>
    <p:sldId id="486" r:id="rId8"/>
    <p:sldId id="372" r:id="rId9"/>
    <p:sldId id="301" r:id="rId10"/>
    <p:sldId id="302" r:id="rId11"/>
    <p:sldId id="303" r:id="rId12"/>
    <p:sldId id="304" r:id="rId13"/>
    <p:sldId id="305" r:id="rId14"/>
    <p:sldId id="306" r:id="rId15"/>
    <p:sldId id="307" r:id="rId16"/>
    <p:sldId id="308" r:id="rId17"/>
    <p:sldId id="309" r:id="rId18"/>
    <p:sldId id="333" r:id="rId19"/>
    <p:sldId id="334" r:id="rId20"/>
    <p:sldId id="335" r:id="rId21"/>
    <p:sldId id="337" r:id="rId22"/>
    <p:sldId id="338" r:id="rId23"/>
    <p:sldId id="339" r:id="rId24"/>
    <p:sldId id="340" r:id="rId25"/>
    <p:sldId id="341" r:id="rId26"/>
    <p:sldId id="342" r:id="rId27"/>
    <p:sldId id="343" r:id="rId28"/>
    <p:sldId id="344" r:id="rId29"/>
    <p:sldId id="345" r:id="rId30"/>
    <p:sldId id="549" r:id="rId31"/>
    <p:sldId id="369" r:id="rId32"/>
    <p:sldId id="373" r:id="rId33"/>
    <p:sldId id="376" r:id="rId34"/>
    <p:sldId id="374" r:id="rId35"/>
    <p:sldId id="379" r:id="rId36"/>
    <p:sldId id="380" r:id="rId37"/>
    <p:sldId id="381" r:id="rId38"/>
    <p:sldId id="382" r:id="rId39"/>
    <p:sldId id="375" r:id="rId40"/>
    <p:sldId id="378" r:id="rId41"/>
    <p:sldId id="377" r:id="rId42"/>
    <p:sldId id="383" r:id="rId43"/>
    <p:sldId id="384" r:id="rId44"/>
    <p:sldId id="386" r:id="rId45"/>
    <p:sldId id="387" r:id="rId46"/>
    <p:sldId id="394" r:id="rId47"/>
    <p:sldId id="388" r:id="rId48"/>
    <p:sldId id="389" r:id="rId49"/>
    <p:sldId id="395" r:id="rId50"/>
    <p:sldId id="390" r:id="rId51"/>
    <p:sldId id="391" r:id="rId52"/>
    <p:sldId id="396" r:id="rId53"/>
    <p:sldId id="392" r:id="rId54"/>
    <p:sldId id="393" r:id="rId55"/>
    <p:sldId id="397" r:id="rId56"/>
    <p:sldId id="398" r:id="rId57"/>
    <p:sldId id="399" r:id="rId58"/>
    <p:sldId id="400" r:id="rId59"/>
    <p:sldId id="409" r:id="rId60"/>
    <p:sldId id="410" r:id="rId61"/>
    <p:sldId id="411" r:id="rId62"/>
    <p:sldId id="412" r:id="rId63"/>
    <p:sldId id="413" r:id="rId64"/>
    <p:sldId id="414" r:id="rId65"/>
    <p:sldId id="415" r:id="rId66"/>
    <p:sldId id="418" r:id="rId67"/>
    <p:sldId id="419" r:id="rId68"/>
    <p:sldId id="259" r:id="rId69"/>
  </p:sldIdLst>
  <p:sldSz cx="12192000" cy="6858000"/>
  <p:notesSz cx="6858000" cy="9144000"/>
  <p:embeddedFontLst>
    <p:embeddedFont>
      <p:font typeface="微软雅黑" panose="020B0503020204020204" pitchFamily="34" charset="-122"/>
      <p:regular r:id="rId74"/>
    </p:embeddedFont>
    <p:embeddedFont>
      <p:font typeface="Georgia" panose="02040502050405020303" pitchFamily="18" charset="0"/>
      <p:regular r:id="rId75"/>
      <p:bold r:id="rId76"/>
      <p:italic r:id="rId77"/>
      <p:boldItalic r:id="rId78"/>
    </p:embeddedFont>
    <p:embeddedFont>
      <p:font typeface="微软雅黑 Light" panose="020B0502040204020203" pitchFamily="34" charset="-122"/>
      <p:regular r:id="rId79"/>
    </p:embeddedFont>
    <p:embeddedFont>
      <p:font typeface="等线 Light" panose="02010600030101010101" charset="-122"/>
      <p:regular r:id="rId80"/>
    </p:embeddedFont>
    <p:embeddedFont>
      <p:font typeface="Calibri" panose="020F0502020204030204" charset="0"/>
      <p:regular r:id="rId81"/>
      <p:bold r:id="rId82"/>
      <p:italic r:id="rId83"/>
      <p:boldItalic r:id="rId84"/>
    </p:embeddedFont>
  </p:embeddedFontLst>
  <p:custDataLst>
    <p:tags r:id="rId8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2831"/>
    <a:srgbClr val="2F5597"/>
    <a:srgbClr val="D83F43"/>
    <a:srgbClr val="F1A3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5" autoAdjust="0"/>
    <p:restoredTop sz="94660"/>
  </p:normalViewPr>
  <p:slideViewPr>
    <p:cSldViewPr snapToGrid="0" showGuides="1">
      <p:cViewPr varScale="1">
        <p:scale>
          <a:sx n="82" d="100"/>
          <a:sy n="82" d="100"/>
        </p:scale>
        <p:origin x="67" y="101"/>
      </p:cViewPr>
      <p:guideLst>
        <p:guide orient="horz" pos="215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tags" Target="tags/tag232.xml"/><Relationship Id="rId84" Type="http://schemas.openxmlformats.org/officeDocument/2006/relationships/font" Target="fonts/font11.fntdata"/><Relationship Id="rId83" Type="http://schemas.openxmlformats.org/officeDocument/2006/relationships/font" Target="fonts/font10.fntdata"/><Relationship Id="rId82" Type="http://schemas.openxmlformats.org/officeDocument/2006/relationships/font" Target="fonts/font9.fntdata"/><Relationship Id="rId81" Type="http://schemas.openxmlformats.org/officeDocument/2006/relationships/font" Target="fonts/font8.fntdata"/><Relationship Id="rId80" Type="http://schemas.openxmlformats.org/officeDocument/2006/relationships/font" Target="fonts/font7.fntdata"/><Relationship Id="rId8" Type="http://schemas.openxmlformats.org/officeDocument/2006/relationships/slide" Target="slides/slide5.xml"/><Relationship Id="rId79" Type="http://schemas.openxmlformats.org/officeDocument/2006/relationships/font" Target="fonts/font6.fntdata"/><Relationship Id="rId78" Type="http://schemas.openxmlformats.org/officeDocument/2006/relationships/font" Target="fonts/font5.fntdata"/><Relationship Id="rId77" Type="http://schemas.openxmlformats.org/officeDocument/2006/relationships/font" Target="fonts/font4.fntdata"/><Relationship Id="rId76" Type="http://schemas.openxmlformats.org/officeDocument/2006/relationships/font" Target="fonts/font3.fntdata"/><Relationship Id="rId75" Type="http://schemas.openxmlformats.org/officeDocument/2006/relationships/font" Target="fonts/font2.fntdata"/><Relationship Id="rId74" Type="http://schemas.openxmlformats.org/officeDocument/2006/relationships/font" Target="fonts/font1.fntdata"/><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handoutMaster" Target="handoutMasters/handoutMaster1.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微软雅黑" panose="020B0503020204020204" pitchFamily="34" charset="-122"/>
              </a:rPr>
            </a:fld>
            <a:endParaRPr lang="zh-CN" altLang="en-US">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微软雅黑" panose="020B0503020204020204" pitchFamily="34" charset="-122"/>
              </a:rPr>
            </a:fld>
            <a:endParaRPr lang="zh-CN" altLang="en-US">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德尔塔是度数，代表着</a:t>
            </a:r>
            <a:r>
              <a:rPr lang="en-US" altLang="zh-CN"/>
              <a:t>v</a:t>
            </a:r>
            <a:r>
              <a:rPr lang="zh-CN" altLang="en-US"/>
              <a:t>有几个邻居，德尔塔</a:t>
            </a:r>
            <a:r>
              <a:rPr lang="en-US" altLang="zh-CN"/>
              <a:t> * </a:t>
            </a:r>
            <a:r>
              <a:rPr lang="zh-CN" altLang="en-US"/>
              <a:t>（德尔塔</a:t>
            </a:r>
            <a:r>
              <a:rPr lang="en-US" altLang="zh-CN"/>
              <a:t>-1</a:t>
            </a:r>
            <a:r>
              <a:rPr lang="zh-CN" altLang="en-US"/>
              <a:t>）代表着所有邻居之间</a:t>
            </a:r>
            <a:r>
              <a:rPr lang="zh-CN" altLang="en-US"/>
              <a:t>可以存在的</a:t>
            </a:r>
            <a:r>
              <a:rPr lang="zh-CN" altLang="en-US"/>
              <a:t>边数</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邻接矩阵定义，谱的</a:t>
            </a:r>
            <a:r>
              <a:rPr lang="zh-CN" altLang="en-US"/>
              <a:t>定义</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虽然第一个公式看不出来，但下面讲了推导过程，计算</a:t>
            </a:r>
            <a:r>
              <a:rPr lang="zh-CN" altLang="en-US"/>
              <a:t>封闭游走，封闭游走越多，即使断开一些边，节点之间还是能</a:t>
            </a:r>
            <a:r>
              <a:rPr lang="zh-CN" altLang="en-US"/>
              <a:t>连通</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看不懂</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看不懂</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A 为 G 的邻接矩阵; G 的度矩阵 D = diagfdi; i = 1; 2; : : : ; ng</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行数之和为</a:t>
            </a:r>
            <a:r>
              <a:rPr lang="en-US" altLang="zh-CN"/>
              <a:t>0</a:t>
            </a:r>
            <a:r>
              <a:rPr lang="zh-CN" altLang="en-US"/>
              <a:t>：</a:t>
            </a:r>
            <a:endParaRPr lang="zh-CN" altLang="en-US"/>
          </a:p>
          <a:p>
            <a:r>
              <a:rPr lang="zh-CN" altLang="en-US"/>
              <a:t>拉普拉斯矩阵的行数之和为0，是因为拉普拉斯矩阵是由图的邻接矩阵和度矩阵构建而成的。度矩阵是一个对角矩阵，矩阵的每个元素对应图中对应节点的度（即与该节点相连的边的数量）。而邻接矩阵是一个二元矩阵，表示了图中节点之间的连接关系，如果两个节点之间有边相连，则对应的邻接矩阵元素为1，否则为0。</a:t>
            </a:r>
            <a:endParaRPr lang="zh-CN" altLang="en-US"/>
          </a:p>
          <a:p>
            <a:endParaRPr lang="zh-CN" altLang="en-US"/>
          </a:p>
          <a:p>
            <a:r>
              <a:rPr lang="zh-CN" altLang="en-US"/>
              <a:t>由于拉普拉斯矩阵是由度矩阵和邻接矩阵相减得到的，所以拉普拉斯矩阵的某一行的元素之和就等于对应节点的度减去与该节点相连的边的数量，即为0。换句话说，对于任意一个图中的节点，它的度恰好等于与其相连的边的数量。</a:t>
            </a:r>
            <a:endParaRPr lang="zh-CN" altLang="en-US"/>
          </a:p>
          <a:p>
            <a:endParaRPr lang="zh-CN" altLang="en-US"/>
          </a:p>
          <a:p>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文章举了几个例子，这是其中一个比较直观的。</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接下来要讲的攻击和防御，都涉及到关键点识别，文章刚才介绍的</a:t>
            </a:r>
            <a:r>
              <a:rPr lang="zh-CN" altLang="en-US"/>
              <a:t>一系列鲁棒性度量方法提供了关键点识别的</a:t>
            </a:r>
            <a:r>
              <a:rPr lang="zh-CN" altLang="en-US"/>
              <a:t>理论基础</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a:t>
            </a:r>
            <a:r>
              <a:rPr lang="en-US" altLang="zh-CN"/>
              <a:t>1</a:t>
            </a:r>
            <a:r>
              <a:rPr lang="zh-CN" altLang="en-US"/>
              <a:t>）首先从节点环开始，每个节点和它的直接邻居及二阶邻居相连。因此，初始时，每个节点有</a:t>
            </a:r>
            <a:r>
              <a:rPr lang="en-US" altLang="zh-CN"/>
              <a:t>C&lt;k&gt;</a:t>
            </a:r>
            <a:r>
              <a:rPr lang="zh-CN" altLang="en-US"/>
              <a:t>=3/4（p=0）。</a:t>
            </a:r>
            <a:endParaRPr lang="zh-CN" altLang="en-US"/>
          </a:p>
          <a:p>
            <a:endParaRPr lang="zh-CN" altLang="en-US"/>
          </a:p>
          <a:p>
            <a:r>
              <a:rPr lang="zh-CN" altLang="en-US"/>
              <a:t>（</a:t>
            </a:r>
            <a:r>
              <a:rPr lang="en-US" altLang="zh-CN"/>
              <a:t>2</a:t>
            </a:r>
            <a:r>
              <a:rPr lang="zh-CN" altLang="en-US"/>
              <a:t>）每条链接以概率p重连到一个随机选择的节点。当p较小时，网络仍然保持高聚集性，不过随机连接带来的“长程边”可以大大缩短节点间的距离。</a:t>
            </a:r>
            <a:endParaRPr lang="zh-CN" altLang="en-US"/>
          </a:p>
          <a:p>
            <a:endParaRPr lang="zh-CN" altLang="en-US"/>
          </a:p>
          <a:p>
            <a:r>
              <a:rPr lang="en-US" altLang="zh-CN"/>
              <a:t>（3）当p=1时，所有链接都进行了重连，网络变成了随机网络。</a:t>
            </a:r>
            <a:endParaRPr lang="en-US" altLang="zh-CN"/>
          </a:p>
          <a:p>
            <a:endParaRPr lang="en-US" altLang="zh-CN"/>
          </a:p>
          <a:p>
            <a:r>
              <a:rPr lang="en-US" altLang="zh-CN"/>
              <a:t>（4）平均路径长度d(p)和集聚系数</a:t>
            </a:r>
            <a:r>
              <a:rPr lang="en-US" altLang="zh-CN">
                <a:sym typeface="+mn-ea"/>
              </a:rPr>
              <a:t>〈C（p）〉</a:t>
            </a:r>
            <a:r>
              <a:rPr lang="en-US" altLang="zh-CN"/>
              <a:t> 对重连参数p的依赖性。注意，d(p)和〈C（p）〉已经分别使用d(0)和</a:t>
            </a:r>
            <a:r>
              <a:rPr lang="en-US" altLang="zh-CN">
                <a:sym typeface="+mn-ea"/>
              </a:rPr>
              <a:t>〈C（0）〉</a:t>
            </a:r>
            <a:r>
              <a:rPr lang="en-US" altLang="zh-CN"/>
              <a:t> 进行了归一化，这里的d(0)和 </a:t>
            </a:r>
            <a:r>
              <a:rPr lang="en-US" altLang="zh-CN">
                <a:sym typeface="+mn-ea"/>
              </a:rPr>
              <a:t>〈C（0）〉</a:t>
            </a:r>
            <a:r>
              <a:rPr lang="en-US" altLang="zh-CN"/>
              <a:t>是从最初的规则格子网络中得出的（图a所示的p=0的情况）。d(p)的快速下降标志着小世界现象的发生。在d(p)的下降过程中，</a:t>
            </a:r>
            <a:r>
              <a:rPr lang="en-US" altLang="zh-CN">
                <a:sym typeface="+mn-ea"/>
              </a:rPr>
              <a:t>〈C（p）〉</a:t>
            </a:r>
            <a:r>
              <a:rPr lang="en-US" altLang="zh-CN"/>
              <a:t> 仍然保持很高的数值。因此，在0.001＜p＜0.1的范围内，</a:t>
            </a:r>
            <a:r>
              <a:rPr lang="zh-CN" altLang="en-US"/>
              <a:t>低直径，短平均距离，</a:t>
            </a:r>
            <a:r>
              <a:rPr lang="en-US" altLang="zh-CN"/>
              <a:t>高聚集性共存。这里的所有图，都有N=1 000和 </a:t>
            </a:r>
            <a:r>
              <a:rPr lang="zh-CN" altLang="en-US"/>
              <a:t>平均度</a:t>
            </a:r>
            <a:r>
              <a:rPr lang="en-US" altLang="zh-CN"/>
              <a:t>&lt;k&gt;=10。</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一些真实的复杂网络中，例如社交网络、因特网和蛋白质相互作用网络等，观察到的度分布往往呈现幂律分布的特征。这意味着这些网络中存在一小部分节点具有非常高的度数，而绝大多数节点的度数相对较低。这种幂律分布表明节点连接的不均匀性和网络的无标度特性。</a:t>
            </a:r>
            <a:endParaRPr lang="zh-CN" altLang="en-US"/>
          </a:p>
          <a:p>
            <a:endParaRPr lang="zh-CN" altLang="en-US"/>
          </a:p>
          <a:p>
            <a:r>
              <a:rPr lang="zh-CN" altLang="en-US"/>
              <a:t>相比之下，泊松分布描述的是节点的度数在一个特定范围内以固定的平均值进行随机分布。泊松分布假设了节点度数之间是相互独立和随机的，而实际的复杂网络中存在许多复杂的机制和因素，如节点增长、优先连接和社区结构等，使得度分布更贴近幂律分布。</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因为是综述类的文章，所以参考了很多文献，一两百篇文献，</a:t>
            </a:r>
            <a:r>
              <a:rPr lang="zh-CN" altLang="en-US">
                <a:sym typeface="+mn-ea"/>
              </a:rPr>
              <a:t>主要可以分为</a:t>
            </a:r>
            <a:r>
              <a:rPr lang="zh-CN" altLang="en-US">
                <a:sym typeface="+mn-ea"/>
              </a:rPr>
              <a:t>三类分成三类</a:t>
            </a:r>
            <a:endParaRPr lang="zh-CN" altLang="en-US"/>
          </a:p>
          <a:p>
            <a:r>
              <a:rPr lang="zh-CN" altLang="en-US">
                <a:sym typeface="+mn-ea"/>
              </a:rPr>
              <a:t>作者提出了网路鲁棒性研究的三个基本任务</a:t>
            </a:r>
            <a:endParaRPr lang="zh-CN" altLang="en-US"/>
          </a:p>
          <a:p>
            <a:endParaRPr lang="zh-CN" altLang="en-US"/>
          </a:p>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图片是偏好连接的简史，很早的时候在别的领域就有这个概念，但是</a:t>
            </a:r>
            <a:r>
              <a:rPr lang="en-US" altLang="zh-CN"/>
              <a:t>1999</a:t>
            </a:r>
            <a:r>
              <a:rPr lang="zh-CN" altLang="en-US"/>
              <a:t>年巴拉巴西将其引入网络科学，</a:t>
            </a:r>
            <a:r>
              <a:rPr lang="zh-CN" altLang="en-US">
                <a:sym typeface="+mn-ea"/>
              </a:rPr>
              <a:t>在认识到真实网络中生长和偏好连接的</a:t>
            </a:r>
            <a:r>
              <a:rPr lang="zh-CN" altLang="en-US">
                <a:sym typeface="+mn-ea"/>
              </a:rPr>
              <a:t>属性存在之后，</a:t>
            </a:r>
            <a:r>
              <a:rPr lang="zh-CN" altLang="en-US"/>
              <a:t>提出了无标度网络。</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这组图片展示了巴拉巴西－阿尔伯特模型连续9个时间步的生长情况。空心圆圈表示网络中新加入的节点，这些节点根据偏好连接机制（公式4.1）选择将它的两条链接（m=2）连向网络中存在的其他节点。</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简单描述</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表格代表有</a:t>
            </a:r>
            <a:r>
              <a:rPr lang="en-US" altLang="zh-CN"/>
              <a:t>1%</a:t>
            </a:r>
            <a:r>
              <a:rPr lang="zh-CN" altLang="en-US"/>
              <a:t>的点或者边被摧毁时的网络状态，平均逆距离和平均连通分量</a:t>
            </a:r>
            <a:endParaRPr lang="zh-CN" altLang="en-US"/>
          </a:p>
          <a:p>
            <a:r>
              <a:rPr lang="zh-CN" altLang="en-US"/>
              <a:t>图代表</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表格代表有</a:t>
            </a:r>
            <a:r>
              <a:rPr lang="en-US" altLang="zh-CN"/>
              <a:t>1%</a:t>
            </a:r>
            <a:r>
              <a:rPr lang="zh-CN" altLang="en-US"/>
              <a:t>的点或者边被摧毁时的网络状态，平均逆距离和平均连通分量</a:t>
            </a:r>
            <a:endParaRPr lang="zh-CN" altLang="en-US"/>
          </a:p>
          <a:p>
            <a:r>
              <a:rPr lang="zh-CN" altLang="en-US"/>
              <a:t>图代表</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表格代表有</a:t>
            </a:r>
            <a:r>
              <a:rPr lang="en-US" altLang="zh-CN"/>
              <a:t>1%</a:t>
            </a:r>
            <a:r>
              <a:rPr lang="zh-CN" altLang="en-US"/>
              <a:t>的点或者边被摧毁时的网络状态，平均逆距离和平均连通分量</a:t>
            </a:r>
            <a:endParaRPr lang="zh-CN" altLang="en-US"/>
          </a:p>
          <a:p>
            <a:r>
              <a:rPr lang="zh-CN" altLang="en-US"/>
              <a:t>图代表</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表格代表有</a:t>
            </a:r>
            <a:r>
              <a:rPr lang="en-US" altLang="zh-CN"/>
              <a:t>1%</a:t>
            </a:r>
            <a:r>
              <a:rPr lang="zh-CN" altLang="en-US"/>
              <a:t>的点或者边被摧毁时的网络状态，平均逆距离和平均连通分量</a:t>
            </a:r>
            <a:endParaRPr lang="zh-CN" altLang="en-US"/>
          </a:p>
          <a:p>
            <a:r>
              <a:rPr lang="zh-CN" altLang="en-US"/>
              <a:t>图代表</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表格代表有</a:t>
            </a:r>
            <a:r>
              <a:rPr lang="en-US" altLang="zh-CN"/>
              <a:t>1%</a:t>
            </a:r>
            <a:r>
              <a:rPr lang="zh-CN" altLang="en-US"/>
              <a:t>的点或者边被摧毁时的网络状态，平均逆距离和平均连通分量</a:t>
            </a:r>
            <a:endParaRPr lang="zh-CN" altLang="en-US"/>
          </a:p>
          <a:p>
            <a:r>
              <a:rPr lang="zh-CN" altLang="en-US"/>
              <a:t>图代表</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表格代表有</a:t>
            </a:r>
            <a:r>
              <a:rPr lang="en-US" altLang="zh-CN"/>
              <a:t>1%</a:t>
            </a:r>
            <a:r>
              <a:rPr lang="zh-CN" altLang="en-US"/>
              <a:t>的点或者边被摧毁时的网络状态，平均逆距离和平均连通分量</a:t>
            </a:r>
            <a:endParaRPr lang="zh-CN" altLang="en-US"/>
          </a:p>
          <a:p>
            <a:r>
              <a:rPr lang="zh-CN" altLang="en-US"/>
              <a:t>图代表</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表格代表有</a:t>
            </a:r>
            <a:r>
              <a:rPr lang="en-US" altLang="zh-CN"/>
              <a:t>1%</a:t>
            </a:r>
            <a:r>
              <a:rPr lang="zh-CN" altLang="en-US"/>
              <a:t>的点或者边被摧毁时的网络状态，平均逆距离和平均连通分量</a:t>
            </a:r>
            <a:endParaRPr lang="zh-CN" altLang="en-US"/>
          </a:p>
          <a:p>
            <a:r>
              <a:rPr lang="zh-CN" altLang="en-US"/>
              <a:t>图代表</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表格代表有</a:t>
            </a:r>
            <a:r>
              <a:rPr lang="en-US" altLang="zh-CN"/>
              <a:t>1%</a:t>
            </a:r>
            <a:r>
              <a:rPr lang="zh-CN" altLang="en-US"/>
              <a:t>的点或者边被摧毁时的网络状态，平均逆距离和平均连通分量</a:t>
            </a:r>
            <a:endParaRPr lang="zh-CN" altLang="en-US"/>
          </a:p>
          <a:p>
            <a:r>
              <a:rPr lang="zh-CN" altLang="en-US"/>
              <a:t>图代表</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表格代表有</a:t>
            </a:r>
            <a:r>
              <a:rPr lang="en-US" altLang="zh-CN"/>
              <a:t>1%</a:t>
            </a:r>
            <a:r>
              <a:rPr lang="zh-CN" altLang="en-US"/>
              <a:t>的点或者边被摧毁时的网络状态，平均逆距离和平均连通分量</a:t>
            </a:r>
            <a:endParaRPr lang="zh-CN" altLang="en-US"/>
          </a:p>
          <a:p>
            <a:r>
              <a:rPr lang="zh-CN" altLang="en-US"/>
              <a:t>图代表</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t>CFS</a:t>
            </a:r>
            <a:r>
              <a:rPr lang="zh-CN" altLang="en-US"/>
              <a:t>是</a:t>
            </a:r>
            <a:r>
              <a:rPr lang="en-US" altLang="zh-CN"/>
              <a:t>BA</a:t>
            </a:r>
            <a:r>
              <a:rPr lang="zh-CN" altLang="en-US"/>
              <a:t>的拓展。增强了聚集系数，所以这边也做了一个对比</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表格代表有</a:t>
            </a:r>
            <a:r>
              <a:rPr lang="en-US" altLang="zh-CN"/>
              <a:t>1%</a:t>
            </a:r>
            <a:r>
              <a:rPr lang="zh-CN" altLang="en-US"/>
              <a:t>的点或者边被摧毁时的网络状态，平均逆距离和平均连通分量</a:t>
            </a:r>
            <a:endParaRPr lang="zh-CN" altLang="en-US"/>
          </a:p>
          <a:p>
            <a:r>
              <a:rPr lang="zh-CN" altLang="en-US"/>
              <a:t>图代表</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表格代表有</a:t>
            </a:r>
            <a:r>
              <a:rPr lang="en-US" altLang="zh-CN"/>
              <a:t>1%</a:t>
            </a:r>
            <a:r>
              <a:rPr lang="zh-CN" altLang="en-US"/>
              <a:t>的点或者边被摧毁时的网络状态，平均逆距离和平均连通分量</a:t>
            </a:r>
            <a:endParaRPr lang="zh-CN" altLang="en-US"/>
          </a:p>
          <a:p>
            <a:r>
              <a:rPr lang="zh-CN" altLang="en-US"/>
              <a:t>图代表</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最后文章总结了有效性，并且提到了还有其他的评估指标，然后分了类，但文章只给了参考文献，</a:t>
            </a:r>
            <a:r>
              <a:rPr lang="zh-CN" altLang="en-US"/>
              <a:t>没有细讲，我还没去看过。</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第一类，第</a:t>
            </a:r>
            <a:r>
              <a:rPr lang="en-US" altLang="zh-CN"/>
              <a:t>1</a:t>
            </a:r>
            <a:r>
              <a:rPr lang="zh-CN" altLang="en-US"/>
              <a:t>个</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效果很好但是成本太高</a:t>
            </a: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文章只是大概讲了一下，没有给出技术细节，只给了参考文献</a:t>
            </a: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对鲁棒性度量中所需属性的公理化研究，有助于指导新度量方法的选择和开发</a:t>
            </a:r>
            <a:endParaRPr lang="zh-CN" altLang="en-US"/>
          </a:p>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没有展望，</a:t>
            </a:r>
            <a:r>
              <a:rPr lang="zh-CN" altLang="en-US"/>
              <a:t>只有收获</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A34D8356-38BE-4373-BCC0-182633234AF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3AA27EC-913C-4067-A3DF-D1ED51C189A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xml"/><Relationship Id="rId7" Type="http://schemas.openxmlformats.org/officeDocument/2006/relationships/image" Target="../media/image3.svg"/><Relationship Id="rId6" Type="http://schemas.openxmlformats.org/officeDocument/2006/relationships/image" Target="../media/image2.png"/><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image" Target="../media/image13.png"/><Relationship Id="rId6" Type="http://schemas.openxmlformats.org/officeDocument/2006/relationships/tags" Target="../tags/tag35.xml"/><Relationship Id="rId5" Type="http://schemas.openxmlformats.org/officeDocument/2006/relationships/image" Target="../media/image12.png"/><Relationship Id="rId4" Type="http://schemas.openxmlformats.org/officeDocument/2006/relationships/tags" Target="../tags/tag34.xml"/><Relationship Id="rId3" Type="http://schemas.openxmlformats.org/officeDocument/2006/relationships/image" Target="../media/image11.png"/><Relationship Id="rId2" Type="http://schemas.openxmlformats.org/officeDocument/2006/relationships/tags" Target="../tags/tag33.xml"/><Relationship Id="rId14" Type="http://schemas.openxmlformats.org/officeDocument/2006/relationships/notesSlide" Target="../notesSlides/notesSlide8.xml"/><Relationship Id="rId13" Type="http://schemas.openxmlformats.org/officeDocument/2006/relationships/slideLayout" Target="../slideLayouts/slideLayout1.xml"/><Relationship Id="rId12" Type="http://schemas.openxmlformats.org/officeDocument/2006/relationships/image" Target="../media/image2.png"/><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image" Target="../media/image16.png"/><Relationship Id="rId5" Type="http://schemas.openxmlformats.org/officeDocument/2006/relationships/tags" Target="../tags/tag42.xml"/><Relationship Id="rId4" Type="http://schemas.openxmlformats.org/officeDocument/2006/relationships/image" Target="../media/image15.png"/><Relationship Id="rId3" Type="http://schemas.openxmlformats.org/officeDocument/2006/relationships/tags" Target="../tags/tag41.xml"/><Relationship Id="rId2" Type="http://schemas.openxmlformats.org/officeDocument/2006/relationships/image" Target="../media/image14.png"/><Relationship Id="rId16" Type="http://schemas.openxmlformats.org/officeDocument/2006/relationships/notesSlide" Target="../notesSlides/notesSlide9.xml"/><Relationship Id="rId15" Type="http://schemas.openxmlformats.org/officeDocument/2006/relationships/slideLayout" Target="../slideLayouts/slideLayout1.xml"/><Relationship Id="rId14" Type="http://schemas.openxmlformats.org/officeDocument/2006/relationships/image" Target="../media/image2.png"/><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40.xml"/></Relationships>
</file>

<file path=ppt/slides/_rels/slide13.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image" Target="../media/image19.png"/><Relationship Id="rId5" Type="http://schemas.openxmlformats.org/officeDocument/2006/relationships/tags" Target="../tags/tag52.xml"/><Relationship Id="rId4" Type="http://schemas.openxmlformats.org/officeDocument/2006/relationships/image" Target="../media/image18.png"/><Relationship Id="rId3" Type="http://schemas.openxmlformats.org/officeDocument/2006/relationships/tags" Target="../tags/tag51.xml"/><Relationship Id="rId2" Type="http://schemas.openxmlformats.org/officeDocument/2006/relationships/image" Target="../media/image17.png"/><Relationship Id="rId18" Type="http://schemas.openxmlformats.org/officeDocument/2006/relationships/notesSlide" Target="../notesSlides/notesSlide10.xml"/><Relationship Id="rId17" Type="http://schemas.openxmlformats.org/officeDocument/2006/relationships/slideLayout" Target="../slideLayouts/slideLayout1.xml"/><Relationship Id="rId16" Type="http://schemas.openxmlformats.org/officeDocument/2006/relationships/image" Target="../media/image2.png"/><Relationship Id="rId15" Type="http://schemas.openxmlformats.org/officeDocument/2006/relationships/tags" Target="../tags/tag61.xml"/><Relationship Id="rId14" Type="http://schemas.openxmlformats.org/officeDocument/2006/relationships/tags" Target="../tags/tag60.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tags" Target="../tags/tag50.xml"/></Relationships>
</file>

<file path=ppt/slides/_rels/slide14.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image" Target="../media/image2.png"/><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20.png"/><Relationship Id="rId2" Type="http://schemas.openxmlformats.org/officeDocument/2006/relationships/tags" Target="../tags/tag63.xml"/><Relationship Id="rId12" Type="http://schemas.openxmlformats.org/officeDocument/2006/relationships/notesSlide" Target="../notesSlides/notesSlide11.xml"/><Relationship Id="rId11" Type="http://schemas.openxmlformats.org/officeDocument/2006/relationships/slideLayout" Target="../slideLayouts/slideLayout1.xml"/><Relationship Id="rId10" Type="http://schemas.openxmlformats.org/officeDocument/2006/relationships/tags" Target="../tags/tag69.xml"/><Relationship Id="rId1" Type="http://schemas.openxmlformats.org/officeDocument/2006/relationships/tags" Target="../tags/tag62.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png"/><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21.png"/><Relationship Id="rId2" Type="http://schemas.openxmlformats.org/officeDocument/2006/relationships/tags" Target="../tags/tag71.xml"/><Relationship Id="rId10" Type="http://schemas.openxmlformats.org/officeDocument/2006/relationships/notesSlide" Target="../notesSlides/notesSlide12.xml"/><Relationship Id="rId1" Type="http://schemas.openxmlformats.org/officeDocument/2006/relationships/tags" Target="../tags/tag70.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xml"/><Relationship Id="rId7" Type="http://schemas.openxmlformats.org/officeDocument/2006/relationships/image" Target="../media/image2.png"/><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image" Target="../media/image22.png"/><Relationship Id="rId1" Type="http://schemas.openxmlformats.org/officeDocument/2006/relationships/tags" Target="../tags/tag76.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19.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tags" Target="../tags/tag95.xml"/><Relationship Id="rId7" Type="http://schemas.openxmlformats.org/officeDocument/2006/relationships/image" Target="../media/image25.png"/><Relationship Id="rId6" Type="http://schemas.openxmlformats.org/officeDocument/2006/relationships/tags" Target="../tags/tag94.xml"/><Relationship Id="rId5" Type="http://schemas.openxmlformats.org/officeDocument/2006/relationships/image" Target="../media/image24.png"/><Relationship Id="rId4" Type="http://schemas.openxmlformats.org/officeDocument/2006/relationships/tags" Target="../tags/tag93.xml"/><Relationship Id="rId3" Type="http://schemas.openxmlformats.org/officeDocument/2006/relationships/image" Target="../media/image23.png"/><Relationship Id="rId2" Type="http://schemas.openxmlformats.org/officeDocument/2006/relationships/tags" Target="../tags/tag92.xml"/><Relationship Id="rId18" Type="http://schemas.openxmlformats.org/officeDocument/2006/relationships/notesSlide" Target="../notesSlides/notesSlide16.xml"/><Relationship Id="rId17" Type="http://schemas.openxmlformats.org/officeDocument/2006/relationships/slideLayout" Target="../slideLayouts/slideLayout1.xml"/><Relationship Id="rId16" Type="http://schemas.openxmlformats.org/officeDocument/2006/relationships/image" Target="../media/image2.png"/><Relationship Id="rId15" Type="http://schemas.openxmlformats.org/officeDocument/2006/relationships/tags" Target="../tags/tag100.xml"/><Relationship Id="rId14" Type="http://schemas.openxmlformats.org/officeDocument/2006/relationships/tags" Target="../tags/tag99.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image" Target="../media/image27.png"/><Relationship Id="rId10" Type="http://schemas.openxmlformats.org/officeDocument/2006/relationships/tags" Target="../tags/tag96.xml"/><Relationship Id="rId1" Type="http://schemas.openxmlformats.org/officeDocument/2006/relationships/tags" Target="../tags/tag9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image" Target="../media/image28.png"/><Relationship Id="rId7" Type="http://schemas.openxmlformats.org/officeDocument/2006/relationships/tags" Target="../tags/tag106.xml"/><Relationship Id="rId6" Type="http://schemas.openxmlformats.org/officeDocument/2006/relationships/image" Target="../media/image2.png"/><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4" Type="http://schemas.openxmlformats.org/officeDocument/2006/relationships/notesSlide" Target="../notesSlides/notesSlide17.xml"/><Relationship Id="rId13" Type="http://schemas.openxmlformats.org/officeDocument/2006/relationships/slideLayout" Target="../slideLayouts/slideLayout1.xml"/><Relationship Id="rId12" Type="http://schemas.openxmlformats.org/officeDocument/2006/relationships/image" Target="../media/image30.png"/><Relationship Id="rId11" Type="http://schemas.openxmlformats.org/officeDocument/2006/relationships/tags" Target="../tags/tag108.xml"/><Relationship Id="rId10" Type="http://schemas.openxmlformats.org/officeDocument/2006/relationships/image" Target="../media/image29.png"/><Relationship Id="rId1" Type="http://schemas.openxmlformats.org/officeDocument/2006/relationships/tags" Target="../tags/tag101.xml"/></Relationships>
</file>

<file path=ppt/slides/_rels/slide21.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image" Target="../media/image2.png"/><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image" Target="../media/image31.png"/><Relationship Id="rId2" Type="http://schemas.openxmlformats.org/officeDocument/2006/relationships/tags" Target="../tags/tag110.xml"/><Relationship Id="rId12" Type="http://schemas.openxmlformats.org/officeDocument/2006/relationships/notesSlide" Target="../notesSlides/notesSlide18.xml"/><Relationship Id="rId11" Type="http://schemas.openxmlformats.org/officeDocument/2006/relationships/slideLayout" Target="../slideLayouts/slideLayout1.xml"/><Relationship Id="rId10" Type="http://schemas.openxmlformats.org/officeDocument/2006/relationships/image" Target="../media/image32.png"/><Relationship Id="rId1" Type="http://schemas.openxmlformats.org/officeDocument/2006/relationships/tags" Target="../tags/tag109.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xml"/><Relationship Id="rId7" Type="http://schemas.openxmlformats.org/officeDocument/2006/relationships/image" Target="../media/image33.png"/><Relationship Id="rId6" Type="http://schemas.openxmlformats.org/officeDocument/2006/relationships/tags" Target="../tags/tag120.xml"/><Relationship Id="rId5" Type="http://schemas.openxmlformats.org/officeDocument/2006/relationships/image" Target="../media/image2.png"/><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png"/><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image" Target="../media/image34.png"/><Relationship Id="rId2" Type="http://schemas.openxmlformats.org/officeDocument/2006/relationships/tags" Target="../tags/tag127.xml"/><Relationship Id="rId10" Type="http://schemas.openxmlformats.org/officeDocument/2006/relationships/notesSlide" Target="../notesSlides/notesSlide21.xml"/><Relationship Id="rId1" Type="http://schemas.openxmlformats.org/officeDocument/2006/relationships/tags" Target="../tags/tag126.xml"/></Relationships>
</file>

<file path=ppt/slides/_rels/slide25.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image" Target="../media/image36.png"/><Relationship Id="rId4" Type="http://schemas.openxmlformats.org/officeDocument/2006/relationships/tags" Target="../tags/tag134.xml"/><Relationship Id="rId3" Type="http://schemas.openxmlformats.org/officeDocument/2006/relationships/image" Target="../media/image35.png"/><Relationship Id="rId2" Type="http://schemas.openxmlformats.org/officeDocument/2006/relationships/tags" Target="../tags/tag133.xml"/><Relationship Id="rId12" Type="http://schemas.openxmlformats.org/officeDocument/2006/relationships/notesSlide" Target="../notesSlides/notesSlide22.xml"/><Relationship Id="rId11" Type="http://schemas.openxmlformats.org/officeDocument/2006/relationships/slideLayout" Target="../slideLayouts/slideLayout1.xml"/><Relationship Id="rId10" Type="http://schemas.openxmlformats.org/officeDocument/2006/relationships/image" Target="../media/image2.png"/><Relationship Id="rId1" Type="http://schemas.openxmlformats.org/officeDocument/2006/relationships/tags" Target="../tags/tag132.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1.xml"/><Relationship Id="rId7" Type="http://schemas.openxmlformats.org/officeDocument/2006/relationships/image" Target="../media/image2.png"/><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image" Target="../media/image37.png"/><Relationship Id="rId1" Type="http://schemas.openxmlformats.org/officeDocument/2006/relationships/tags" Target="../tags/tag139.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tags" Target="../tags/tag149.xml"/><Relationship Id="rId2" Type="http://schemas.openxmlformats.org/officeDocument/2006/relationships/image" Target="../media/image2.png"/><Relationship Id="rId1" Type="http://schemas.openxmlformats.org/officeDocument/2006/relationships/tags" Target="../tags/tag148.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png"/><Relationship Id="rId6" Type="http://schemas.openxmlformats.org/officeDocument/2006/relationships/tags" Target="../tags/tag151.xml"/><Relationship Id="rId5" Type="http://schemas.openxmlformats.org/officeDocument/2006/relationships/image" Target="../media/image41.png"/><Relationship Id="rId4" Type="http://schemas.openxmlformats.org/officeDocument/2006/relationships/tags" Target="../tags/tag150.xml"/><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image" Target="../media/image38.jpeg"/></Relationships>
</file>

<file path=ppt/slides/_rels/slide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3.svg"/><Relationship Id="rId2" Type="http://schemas.openxmlformats.org/officeDocument/2006/relationships/image" Target="../media/image2.png"/><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tags" Target="../tags/tag8.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42.jpeg"/><Relationship Id="rId3" Type="http://schemas.openxmlformats.org/officeDocument/2006/relationships/tags" Target="../tags/tag153.xml"/><Relationship Id="rId2" Type="http://schemas.openxmlformats.org/officeDocument/2006/relationships/image" Target="../media/image2.png"/><Relationship Id="rId1" Type="http://schemas.openxmlformats.org/officeDocument/2006/relationships/tags" Target="../tags/tag152.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43.jpeg"/><Relationship Id="rId3" Type="http://schemas.openxmlformats.org/officeDocument/2006/relationships/tags" Target="../tags/tag155.xml"/><Relationship Id="rId2" Type="http://schemas.openxmlformats.org/officeDocument/2006/relationships/image" Target="../media/image2.png"/><Relationship Id="rId1" Type="http://schemas.openxmlformats.org/officeDocument/2006/relationships/tags" Target="../tags/tag154.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tags" Target="../tags/tag156.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57.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58.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59.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tags" Target="../tags/tag161.xml"/><Relationship Id="rId2" Type="http://schemas.openxmlformats.org/officeDocument/2006/relationships/image" Target="../media/image45.png"/><Relationship Id="rId1" Type="http://schemas.openxmlformats.org/officeDocument/2006/relationships/tags" Target="../tags/tag160.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tags" Target="../tags/tag164.xml"/><Relationship Id="rId4" Type="http://schemas.openxmlformats.org/officeDocument/2006/relationships/image" Target="../media/image46.png"/><Relationship Id="rId3" Type="http://schemas.openxmlformats.org/officeDocument/2006/relationships/tags" Target="../tags/tag163.xml"/><Relationship Id="rId2" Type="http://schemas.openxmlformats.org/officeDocument/2006/relationships/image" Target="../media/image2.png"/><Relationship Id="rId1" Type="http://schemas.openxmlformats.org/officeDocument/2006/relationships/tags" Target="../tags/tag162.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8.png"/><Relationship Id="rId3" Type="http://schemas.openxmlformats.org/officeDocument/2006/relationships/tags" Target="../tags/tag166.xml"/><Relationship Id="rId2" Type="http://schemas.openxmlformats.org/officeDocument/2006/relationships/image" Target="../media/image2.png"/><Relationship Id="rId1" Type="http://schemas.openxmlformats.org/officeDocument/2006/relationships/tags" Target="../tags/tag165.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67.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1.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tags" Target="../tags/tag10.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ags" Target="../tags/tag9.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xml"/><Relationship Id="rId4" Type="http://schemas.openxmlformats.org/officeDocument/2006/relationships/image" Target="../media/image49.png"/><Relationship Id="rId3" Type="http://schemas.openxmlformats.org/officeDocument/2006/relationships/tags" Target="../tags/tag169.xml"/><Relationship Id="rId2" Type="http://schemas.openxmlformats.org/officeDocument/2006/relationships/image" Target="../media/image2.png"/><Relationship Id="rId1" Type="http://schemas.openxmlformats.org/officeDocument/2006/relationships/tags" Target="../tags/tag168.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tags" Target="../tags/tag171.xml"/><Relationship Id="rId2" Type="http://schemas.openxmlformats.org/officeDocument/2006/relationships/image" Target="../media/image2.png"/><Relationship Id="rId1" Type="http://schemas.openxmlformats.org/officeDocument/2006/relationships/tags" Target="../tags/tag170.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tags" Target="../tags/tag174.xml"/><Relationship Id="rId4" Type="http://schemas.openxmlformats.org/officeDocument/2006/relationships/image" Target="../media/image51.png"/><Relationship Id="rId3" Type="http://schemas.openxmlformats.org/officeDocument/2006/relationships/tags" Target="../tags/tag173.xml"/><Relationship Id="rId2" Type="http://schemas.openxmlformats.org/officeDocument/2006/relationships/image" Target="../media/image2.png"/><Relationship Id="rId1" Type="http://schemas.openxmlformats.org/officeDocument/2006/relationships/tags" Target="../tags/tag172.xml"/></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1.xml"/><Relationship Id="rId7" Type="http://schemas.openxmlformats.org/officeDocument/2006/relationships/tags" Target="../tags/tag178.xml"/><Relationship Id="rId6" Type="http://schemas.openxmlformats.org/officeDocument/2006/relationships/image" Target="../media/image51.png"/><Relationship Id="rId5" Type="http://schemas.openxmlformats.org/officeDocument/2006/relationships/tags" Target="../tags/tag177.xml"/><Relationship Id="rId4" Type="http://schemas.openxmlformats.org/officeDocument/2006/relationships/image" Target="../media/image2.png"/><Relationship Id="rId3" Type="http://schemas.openxmlformats.org/officeDocument/2006/relationships/tags" Target="../tags/tag176.xml"/><Relationship Id="rId2" Type="http://schemas.openxmlformats.org/officeDocument/2006/relationships/image" Target="../media/image53.png"/><Relationship Id="rId1" Type="http://schemas.openxmlformats.org/officeDocument/2006/relationships/tags" Target="../tags/tag175.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2.png"/><Relationship Id="rId7" Type="http://schemas.openxmlformats.org/officeDocument/2006/relationships/tags" Target="../tags/tag182.xml"/><Relationship Id="rId6" Type="http://schemas.openxmlformats.org/officeDocument/2006/relationships/image" Target="../media/image51.png"/><Relationship Id="rId5" Type="http://schemas.openxmlformats.org/officeDocument/2006/relationships/tags" Target="../tags/tag181.xml"/><Relationship Id="rId4" Type="http://schemas.openxmlformats.org/officeDocument/2006/relationships/image" Target="../media/image2.png"/><Relationship Id="rId3" Type="http://schemas.openxmlformats.org/officeDocument/2006/relationships/tags" Target="../tags/tag180.xml"/><Relationship Id="rId2" Type="http://schemas.openxmlformats.org/officeDocument/2006/relationships/image" Target="../media/image53.png"/><Relationship Id="rId10" Type="http://schemas.openxmlformats.org/officeDocument/2006/relationships/notesSlide" Target="../notesSlides/notesSlide39.xml"/><Relationship Id="rId1" Type="http://schemas.openxmlformats.org/officeDocument/2006/relationships/tags" Target="../tags/tag179.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tags" Target="../tags/tag185.xml"/><Relationship Id="rId4" Type="http://schemas.openxmlformats.org/officeDocument/2006/relationships/image" Target="../media/image2.png"/><Relationship Id="rId3" Type="http://schemas.openxmlformats.org/officeDocument/2006/relationships/tags" Target="../tags/tag184.xml"/><Relationship Id="rId2" Type="http://schemas.openxmlformats.org/officeDocument/2006/relationships/image" Target="../media/image54.png"/><Relationship Id="rId1" Type="http://schemas.openxmlformats.org/officeDocument/2006/relationships/tags" Target="../tags/tag183.xml"/></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1.xml"/><Relationship Id="rId7" Type="http://schemas.openxmlformats.org/officeDocument/2006/relationships/tags" Target="../tags/tag189.xml"/><Relationship Id="rId6" Type="http://schemas.openxmlformats.org/officeDocument/2006/relationships/image" Target="../media/image51.png"/><Relationship Id="rId5" Type="http://schemas.openxmlformats.org/officeDocument/2006/relationships/tags" Target="../tags/tag188.xml"/><Relationship Id="rId4" Type="http://schemas.openxmlformats.org/officeDocument/2006/relationships/image" Target="../media/image2.png"/><Relationship Id="rId3" Type="http://schemas.openxmlformats.org/officeDocument/2006/relationships/tags" Target="../tags/tag187.xml"/><Relationship Id="rId2" Type="http://schemas.openxmlformats.org/officeDocument/2006/relationships/image" Target="../media/image55.png"/><Relationship Id="rId1" Type="http://schemas.openxmlformats.org/officeDocument/2006/relationships/tags" Target="../tags/tag186.xml"/></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5.png"/><Relationship Id="rId7" Type="http://schemas.openxmlformats.org/officeDocument/2006/relationships/tags" Target="../tags/tag193.xml"/><Relationship Id="rId6" Type="http://schemas.openxmlformats.org/officeDocument/2006/relationships/image" Target="../media/image54.png"/><Relationship Id="rId5" Type="http://schemas.openxmlformats.org/officeDocument/2006/relationships/tags" Target="../tags/tag192.xml"/><Relationship Id="rId4" Type="http://schemas.openxmlformats.org/officeDocument/2006/relationships/image" Target="../media/image51.png"/><Relationship Id="rId3" Type="http://schemas.openxmlformats.org/officeDocument/2006/relationships/tags" Target="../tags/tag191.xml"/><Relationship Id="rId2" Type="http://schemas.openxmlformats.org/officeDocument/2006/relationships/image" Target="../media/image2.png"/><Relationship Id="rId10" Type="http://schemas.openxmlformats.org/officeDocument/2006/relationships/notesSlide" Target="../notesSlides/notesSlide42.xml"/><Relationship Id="rId1" Type="http://schemas.openxmlformats.org/officeDocument/2006/relationships/tags" Target="../tags/tag190.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tags" Target="../tags/tag196.xml"/><Relationship Id="rId4" Type="http://schemas.openxmlformats.org/officeDocument/2006/relationships/image" Target="../media/image2.png"/><Relationship Id="rId3" Type="http://schemas.openxmlformats.org/officeDocument/2006/relationships/tags" Target="../tags/tag195.xml"/><Relationship Id="rId2" Type="http://schemas.openxmlformats.org/officeDocument/2006/relationships/image" Target="../media/image56.png"/><Relationship Id="rId1" Type="http://schemas.openxmlformats.org/officeDocument/2006/relationships/tags" Target="../tags/tag194.xml"/></Relationships>
</file>

<file path=ppt/slides/_rels/slide49.xml.rels><?xml version="1.0" encoding="UTF-8" standalone="yes"?>
<Relationships xmlns="http://schemas.openxmlformats.org/package/2006/relationships"><Relationship Id="rId9" Type="http://schemas.openxmlformats.org/officeDocument/2006/relationships/notesSlide" Target="../notesSlides/notesSlide44.xml"/><Relationship Id="rId8" Type="http://schemas.openxmlformats.org/officeDocument/2006/relationships/slideLayout" Target="../slideLayouts/slideLayout1.xml"/><Relationship Id="rId7" Type="http://schemas.openxmlformats.org/officeDocument/2006/relationships/tags" Target="../tags/tag200.xml"/><Relationship Id="rId6" Type="http://schemas.openxmlformats.org/officeDocument/2006/relationships/image" Target="../media/image51.png"/><Relationship Id="rId5" Type="http://schemas.openxmlformats.org/officeDocument/2006/relationships/tags" Target="../tags/tag199.xml"/><Relationship Id="rId4" Type="http://schemas.openxmlformats.org/officeDocument/2006/relationships/image" Target="../media/image2.png"/><Relationship Id="rId3" Type="http://schemas.openxmlformats.org/officeDocument/2006/relationships/tags" Target="../tags/tag198.xml"/><Relationship Id="rId2" Type="http://schemas.openxmlformats.org/officeDocument/2006/relationships/image" Target="../media/image57.png"/><Relationship Id="rId1" Type="http://schemas.openxmlformats.org/officeDocument/2006/relationships/tags" Target="../tags/tag197.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tags" Target="../tags/tag13.xml"/><Relationship Id="rId5" Type="http://schemas.openxmlformats.org/officeDocument/2006/relationships/image" Target="../media/image8.jpe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tags" Target="../tags/tag12.xml"/><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7.png"/><Relationship Id="rId7" Type="http://schemas.openxmlformats.org/officeDocument/2006/relationships/tags" Target="../tags/tag204.xml"/><Relationship Id="rId6" Type="http://schemas.openxmlformats.org/officeDocument/2006/relationships/image" Target="../media/image51.png"/><Relationship Id="rId5" Type="http://schemas.openxmlformats.org/officeDocument/2006/relationships/tags" Target="../tags/tag203.xml"/><Relationship Id="rId4" Type="http://schemas.openxmlformats.org/officeDocument/2006/relationships/image" Target="../media/image2.png"/><Relationship Id="rId3" Type="http://schemas.openxmlformats.org/officeDocument/2006/relationships/tags" Target="../tags/tag202.xml"/><Relationship Id="rId2" Type="http://schemas.openxmlformats.org/officeDocument/2006/relationships/image" Target="../media/image56.png"/><Relationship Id="rId10" Type="http://schemas.openxmlformats.org/officeDocument/2006/relationships/notesSlide" Target="../notesSlides/notesSlide45.xml"/><Relationship Id="rId1" Type="http://schemas.openxmlformats.org/officeDocument/2006/relationships/tags" Target="../tags/tag201.xml"/></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tags" Target="../tags/tag207.xml"/><Relationship Id="rId4" Type="http://schemas.openxmlformats.org/officeDocument/2006/relationships/image" Target="../media/image2.png"/><Relationship Id="rId3" Type="http://schemas.openxmlformats.org/officeDocument/2006/relationships/tags" Target="../tags/tag206.xml"/><Relationship Id="rId2" Type="http://schemas.openxmlformats.org/officeDocument/2006/relationships/image" Target="../media/image58.png"/><Relationship Id="rId1" Type="http://schemas.openxmlformats.org/officeDocument/2006/relationships/tags" Target="../tags/tag205.xml"/></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47.xml"/><Relationship Id="rId8" Type="http://schemas.openxmlformats.org/officeDocument/2006/relationships/slideLayout" Target="../slideLayouts/slideLayout1.xml"/><Relationship Id="rId7" Type="http://schemas.openxmlformats.org/officeDocument/2006/relationships/tags" Target="../tags/tag211.xml"/><Relationship Id="rId6" Type="http://schemas.openxmlformats.org/officeDocument/2006/relationships/image" Target="../media/image51.png"/><Relationship Id="rId5" Type="http://schemas.openxmlformats.org/officeDocument/2006/relationships/tags" Target="../tags/tag210.xml"/><Relationship Id="rId4" Type="http://schemas.openxmlformats.org/officeDocument/2006/relationships/image" Target="../media/image2.png"/><Relationship Id="rId3" Type="http://schemas.openxmlformats.org/officeDocument/2006/relationships/tags" Target="../tags/tag209.xml"/><Relationship Id="rId2" Type="http://schemas.openxmlformats.org/officeDocument/2006/relationships/image" Target="../media/image59.png"/><Relationship Id="rId1" Type="http://schemas.openxmlformats.org/officeDocument/2006/relationships/tags" Target="../tags/tag208.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59.png"/><Relationship Id="rId7" Type="http://schemas.openxmlformats.org/officeDocument/2006/relationships/tags" Target="../tags/tag215.xml"/><Relationship Id="rId6" Type="http://schemas.openxmlformats.org/officeDocument/2006/relationships/image" Target="../media/image58.png"/><Relationship Id="rId5" Type="http://schemas.openxmlformats.org/officeDocument/2006/relationships/tags" Target="../tags/tag214.xml"/><Relationship Id="rId4" Type="http://schemas.openxmlformats.org/officeDocument/2006/relationships/image" Target="../media/image51.png"/><Relationship Id="rId3" Type="http://schemas.openxmlformats.org/officeDocument/2006/relationships/tags" Target="../tags/tag213.xml"/><Relationship Id="rId2" Type="http://schemas.openxmlformats.org/officeDocument/2006/relationships/image" Target="../media/image2.png"/><Relationship Id="rId10" Type="http://schemas.openxmlformats.org/officeDocument/2006/relationships/notesSlide" Target="../notesSlides/notesSlide48.xml"/><Relationship Id="rId1" Type="http://schemas.openxmlformats.org/officeDocument/2006/relationships/tags" Target="../tags/tag212.xml"/></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1.xml"/><Relationship Id="rId4" Type="http://schemas.openxmlformats.org/officeDocument/2006/relationships/image" Target="../media/image60.png"/><Relationship Id="rId3" Type="http://schemas.openxmlformats.org/officeDocument/2006/relationships/tags" Target="../tags/tag217.xml"/><Relationship Id="rId2" Type="http://schemas.openxmlformats.org/officeDocument/2006/relationships/image" Target="../media/image2.png"/><Relationship Id="rId1" Type="http://schemas.openxmlformats.org/officeDocument/2006/relationships/tags" Target="../tags/tag216.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18.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1.xml"/><Relationship Id="rId4" Type="http://schemas.openxmlformats.org/officeDocument/2006/relationships/image" Target="../media/image61.png"/><Relationship Id="rId3" Type="http://schemas.openxmlformats.org/officeDocument/2006/relationships/tags" Target="../tags/tag220.xml"/><Relationship Id="rId2" Type="http://schemas.openxmlformats.org/officeDocument/2006/relationships/image" Target="../media/image2.png"/><Relationship Id="rId1" Type="http://schemas.openxmlformats.org/officeDocument/2006/relationships/tags" Target="../tags/tag219.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21.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22.xml"/></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4.xml"/><Relationship Id="rId5" Type="http://schemas.openxmlformats.org/officeDocument/2006/relationships/slideLayout" Target="../slideLayouts/slideLayout1.xml"/><Relationship Id="rId4" Type="http://schemas.openxmlformats.org/officeDocument/2006/relationships/image" Target="../media/image62.png"/><Relationship Id="rId3" Type="http://schemas.openxmlformats.org/officeDocument/2006/relationships/tags" Target="../tags/tag224.xml"/><Relationship Id="rId2" Type="http://schemas.openxmlformats.org/officeDocument/2006/relationships/image" Target="../media/image2.png"/><Relationship Id="rId1" Type="http://schemas.openxmlformats.org/officeDocument/2006/relationships/tags" Target="../tags/tag223.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tags" Target="../tags/tag15.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ags" Target="../tags/tag14.xml"/></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1.xml"/><Relationship Id="rId4" Type="http://schemas.openxmlformats.org/officeDocument/2006/relationships/image" Target="../media/image63.png"/><Relationship Id="rId3" Type="http://schemas.openxmlformats.org/officeDocument/2006/relationships/tags" Target="../tags/tag226.xml"/><Relationship Id="rId2" Type="http://schemas.openxmlformats.org/officeDocument/2006/relationships/image" Target="../media/image2.png"/><Relationship Id="rId1" Type="http://schemas.openxmlformats.org/officeDocument/2006/relationships/tags" Target="../tags/tag225.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27.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28.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29.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30.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2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3429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004099" y="1187455"/>
            <a:ext cx="10175966" cy="4859383"/>
          </a:xfrm>
          <a:prstGeom prst="roundRect">
            <a:avLst>
              <a:gd name="adj" fmla="val 427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p:nvSpPr>
        <p:spPr>
          <a:xfrm>
            <a:off x="1449705" y="1512570"/>
            <a:ext cx="6639560" cy="1390015"/>
          </a:xfrm>
          <a:prstGeom prst="rect">
            <a:avLst/>
          </a:prstGeom>
        </p:spPr>
        <p:txBody>
          <a:bodyPr wrap="square">
            <a:noAutofit/>
          </a:bodyPr>
          <a:lstStyle/>
          <a:p>
            <a:r>
              <a:rPr lang="en-US" altLang="zh-CN" sz="4400" dirty="0">
                <a:solidFill>
                  <a:srgbClr val="2F5597"/>
                </a:solidFill>
                <a:latin typeface="Georgia" panose="02040502050405020303" pitchFamily="18" charset="0"/>
                <a:ea typeface="微软雅黑 Light" panose="020B0502040204020203" pitchFamily="34" charset="-122"/>
              </a:rPr>
              <a:t>Graph Vulnerability and </a:t>
            </a:r>
            <a:r>
              <a:rPr lang="en-US" altLang="zh-CN" sz="4400" dirty="0">
                <a:solidFill>
                  <a:srgbClr val="D83F43"/>
                </a:solidFill>
                <a:latin typeface="Georgia" panose="02040502050405020303" pitchFamily="18" charset="0"/>
                <a:ea typeface="微软雅黑 Light" panose="020B0502040204020203" pitchFamily="34" charset="-122"/>
              </a:rPr>
              <a:t>Robustness</a:t>
            </a:r>
            <a:r>
              <a:rPr lang="en-US" altLang="zh-CN" sz="4400" dirty="0">
                <a:solidFill>
                  <a:srgbClr val="2F5597"/>
                </a:solidFill>
                <a:latin typeface="Georgia" panose="02040502050405020303" pitchFamily="18" charset="0"/>
                <a:ea typeface="微软雅黑 Light" panose="020B0502040204020203" pitchFamily="34" charset="-122"/>
              </a:rPr>
              <a:t>: A Survey </a:t>
            </a:r>
            <a:endParaRPr lang="en-US" altLang="zh-CN" sz="4400" dirty="0">
              <a:solidFill>
                <a:srgbClr val="2F5597"/>
              </a:solidFill>
              <a:latin typeface="Georgia" panose="02040502050405020303" pitchFamily="18" charset="0"/>
              <a:ea typeface="微软雅黑 Light" panose="020B0502040204020203" pitchFamily="34" charset="-122"/>
            </a:endParaRPr>
          </a:p>
          <a:p>
            <a:endParaRPr lang="zh-CN" altLang="en-US" sz="4400" dirty="0">
              <a:solidFill>
                <a:srgbClr val="2F5597"/>
              </a:solidFill>
              <a:latin typeface="Georgia" panose="02040502050405020303" pitchFamily="18" charset="0"/>
              <a:ea typeface="微软雅黑 Light" panose="020B0502040204020203" pitchFamily="34" charset="-122"/>
            </a:endParaRPr>
          </a:p>
        </p:txBody>
      </p:sp>
      <p:sp>
        <p:nvSpPr>
          <p:cNvPr id="39" name="文本框 38"/>
          <p:cNvSpPr txBox="1"/>
          <p:nvPr/>
        </p:nvSpPr>
        <p:spPr>
          <a:xfrm>
            <a:off x="1449801" y="3867052"/>
            <a:ext cx="6861521" cy="1419860"/>
          </a:xfrm>
          <a:prstGeom prst="rect">
            <a:avLst/>
          </a:prstGeom>
          <a:noFill/>
        </p:spPr>
        <p:txBody>
          <a:bodyPr wrap="square" rtlCol="0">
            <a:spAutoFit/>
          </a:bodyPr>
          <a:lstStyle/>
          <a:p>
            <a:pPr>
              <a:lnSpc>
                <a:spcPct val="120000"/>
              </a:lnSpc>
            </a:pPr>
            <a:r>
              <a:rPr lang="zh-CN" altLang="en-US" b="1" dirty="0">
                <a:solidFill>
                  <a:schemeClr val="tx1">
                    <a:lumMod val="75000"/>
                    <a:lumOff val="25000"/>
                  </a:schemeClr>
                </a:solidFill>
                <a:latin typeface="微软雅黑 Light" panose="020B0502040204020203" pitchFamily="34" charset="-122"/>
                <a:ea typeface="微软雅黑 Light" panose="020B0502040204020203" pitchFamily="34" charset="-122"/>
              </a:rPr>
              <a:t>S. Freitas, D. Yang, S. Kumar, H. Tong and D. H. Chau, "Graph Vulnerability and Robustness: A Survey," in IEEE Transactions on Knowledge and Data Engineering, vol. 35, no. 6, pp. 5915-5934, 1 June 2023, doi: 10.1109/TKDE.2022.3163672.</a:t>
            </a:r>
            <a:endParaRPr lang="zh-CN" altLang="en-US"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pic>
        <p:nvPicPr>
          <p:cNvPr id="2" name="图片 1" descr="OIG"/>
          <p:cNvPicPr>
            <a:picLocks noChangeAspect="1"/>
          </p:cNvPicPr>
          <p:nvPr/>
        </p:nvPicPr>
        <p:blipFill>
          <a:blip r:embed="rId1"/>
          <a:stretch>
            <a:fillRect/>
          </a:stretch>
        </p:blipFill>
        <p:spPr>
          <a:xfrm>
            <a:off x="8174355" y="1432560"/>
            <a:ext cx="2780665" cy="27806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11605" y="2770505"/>
            <a:ext cx="9585325" cy="3415030"/>
          </a:xfrm>
          <a:prstGeom prst="rect">
            <a:avLst/>
          </a:prstGeom>
          <a:noFill/>
        </p:spPr>
        <p:txBody>
          <a:bodyPr wrap="square" rtlCol="0" anchor="t">
            <a:spAutoFit/>
          </a:bodyPr>
          <a:p>
            <a:r>
              <a:rPr lang="en-US" altLang="zh-CN" b="1"/>
              <a:t>4</a:t>
            </a:r>
            <a:r>
              <a:rPr lang="zh-CN" altLang="en-US" b="1"/>
              <a:t>、直径 ( d )</a:t>
            </a:r>
            <a:endParaRPr lang="zh-CN" altLang="en-US" b="1"/>
          </a:p>
          <a:p>
            <a:endParaRPr lang="zh-CN" altLang="en-US" b="1"/>
          </a:p>
          <a:p>
            <a:pPr lvl="1"/>
            <a:r>
              <a:rPr lang="zh-CN" altLang="en-US"/>
              <a:t>连通图的直径 d 是</a:t>
            </a:r>
            <a:r>
              <a:rPr lang="zh-CN" altLang="en-US">
                <a:solidFill>
                  <a:srgbClr val="FF0000"/>
                </a:solidFill>
              </a:rPr>
              <a:t>所有节点对之间的最长的</a:t>
            </a:r>
            <a:r>
              <a:rPr lang="en-US" altLang="zh-CN">
                <a:solidFill>
                  <a:srgbClr val="FF0000"/>
                </a:solidFill>
              </a:rPr>
              <a:t>`</a:t>
            </a:r>
            <a:r>
              <a:rPr lang="zh-CN" altLang="en-US">
                <a:solidFill>
                  <a:srgbClr val="FF0000"/>
                </a:solidFill>
              </a:rPr>
              <a:t>最短路径</a:t>
            </a:r>
            <a:r>
              <a:rPr lang="en-US" altLang="zh-CN">
                <a:solidFill>
                  <a:srgbClr val="FF0000"/>
                </a:solidFill>
              </a:rPr>
              <a:t>`</a:t>
            </a:r>
            <a:endParaRPr lang="en-US" altLang="zh-CN">
              <a:solidFill>
                <a:srgbClr val="FF0000"/>
              </a:solidFill>
            </a:endParaRPr>
          </a:p>
          <a:p>
            <a:pPr lvl="1"/>
            <a:r>
              <a:rPr lang="zh-CN" altLang="en-US">
                <a:sym typeface="+mn-ea"/>
              </a:rPr>
              <a:t>d(G) = max{d(u, v) |unordered pair (u, v) ∈ G} </a:t>
            </a:r>
            <a:endParaRPr lang="zh-CN" altLang="en-US">
              <a:sym typeface="+mn-ea"/>
            </a:endParaRPr>
          </a:p>
          <a:p>
            <a:pPr lvl="1"/>
            <a:r>
              <a:rPr lang="zh-CN" altLang="en-US"/>
              <a:t>其中</a:t>
            </a:r>
            <a:r>
              <a:rPr lang="zh-CN" altLang="en-US">
                <a:solidFill>
                  <a:srgbClr val="FF0000"/>
                </a:solidFill>
              </a:rPr>
              <a:t>d(u, v) 是顶点 u 和 v 之间的最短路径</a:t>
            </a:r>
            <a:r>
              <a:rPr lang="zh-CN" altLang="en-US"/>
              <a:t>。</a:t>
            </a:r>
            <a:endParaRPr lang="zh-CN" altLang="en-US"/>
          </a:p>
          <a:p>
            <a:pPr lvl="1"/>
            <a:r>
              <a:rPr lang="zh-CN" altLang="en-US"/>
              <a:t>为了计算网络的直径，需要计算所有最短路径对，使用 Floyd–Warshall 算法需要 O(n</a:t>
            </a:r>
            <a:r>
              <a:rPr lang="zh-CN" altLang="en-US" baseline="30000"/>
              <a:t>3</a:t>
            </a:r>
            <a:r>
              <a:rPr lang="zh-CN" altLang="en-US"/>
              <a:t>) 的时间复杂度。</a:t>
            </a:r>
            <a:endParaRPr lang="zh-CN" altLang="en-US"/>
          </a:p>
          <a:p>
            <a:pPr lvl="1"/>
            <a:endParaRPr lang="zh-CN" altLang="en-US"/>
          </a:p>
          <a:p>
            <a:pPr lvl="1"/>
            <a:r>
              <a:rPr lang="zh-CN" altLang="en-US" u="sng">
                <a:sym typeface="+mn-ea"/>
              </a:rPr>
              <a:t>该指标与</a:t>
            </a:r>
            <a:r>
              <a:rPr lang="en-US" altLang="zh-CN" u="sng">
                <a:sym typeface="+mn-ea"/>
              </a:rPr>
              <a:t>G</a:t>
            </a:r>
            <a:r>
              <a:rPr lang="zh-CN" altLang="en-US" u="sng">
                <a:sym typeface="+mn-ea"/>
              </a:rPr>
              <a:t>鲁棒性的关系</a:t>
            </a:r>
            <a:r>
              <a:rPr lang="zh-CN" altLang="en-US">
                <a:sym typeface="+mn-ea"/>
              </a:rPr>
              <a:t>：</a:t>
            </a:r>
            <a:endParaRPr lang="zh-CN" altLang="en-US">
              <a:sym typeface="+mn-ea"/>
            </a:endParaRPr>
          </a:p>
          <a:p>
            <a:pPr lvl="1"/>
            <a:r>
              <a:rPr lang="zh-CN" altLang="en-US">
                <a:sym typeface="+mn-ea"/>
              </a:rPr>
              <a:t>直径与鲁棒性有着直观的联系，直径越小意味着鲁棒性越好。这是因为随着网络直径的缩小（即通过边添加），远处顶点之间的最短路径会减</a:t>
            </a:r>
            <a:r>
              <a:rPr lang="zh-CN" altLang="en-US">
                <a:sym typeface="+mn-ea"/>
              </a:rPr>
              <a:t>小，网络变得更加紧密耦合。</a:t>
            </a:r>
            <a:endParaRPr lang="zh-CN" altLang="en-US"/>
          </a:p>
          <a:p>
            <a:pPr indent="457200"/>
            <a:endParaRPr lang="zh-CN" altLang="en-US"/>
          </a:p>
        </p:txBody>
      </p:sp>
      <p:sp>
        <p:nvSpPr>
          <p:cNvPr id="6" name="文本框 5"/>
          <p:cNvSpPr txBox="1"/>
          <p:nvPr>
            <p:custDataLst>
              <p:tags r:id="rId1"/>
            </p:custDataLst>
          </p:nvPr>
        </p:nvSpPr>
        <p:spPr>
          <a:xfrm>
            <a:off x="1079500" y="1537970"/>
            <a:ext cx="9620250" cy="645160"/>
          </a:xfrm>
          <a:prstGeom prst="rect">
            <a:avLst/>
          </a:prstGeom>
          <a:noFill/>
        </p:spPr>
        <p:txBody>
          <a:bodyPr wrap="square" rtlCol="0" anchor="t">
            <a:spAutoFit/>
          </a:bodyPr>
          <a:p>
            <a:pPr indent="457200"/>
            <a:r>
              <a:rPr lang="zh-CN" altLang="en-US" b="1">
                <a:sym typeface="+mn-ea"/>
              </a:rPr>
              <a:t>基于图论：</a:t>
            </a:r>
            <a:r>
              <a:rPr lang="zh-CN" altLang="en-US" b="1"/>
              <a:t>每个度量都将无向、未加权的图 G = (V, E) 作为输入，其中 V 是顶点集，E ⊆ V × V是边集。我们让 n = |V| 和 m = |E| 分别作为顶点数和边数。</a:t>
            </a:r>
            <a:endParaRPr lang="zh-CN" altLang="en-US" b="1"/>
          </a:p>
        </p:txBody>
      </p:sp>
      <p:sp>
        <p:nvSpPr>
          <p:cNvPr id="8" name="矩形 7"/>
          <p:cNvSpPr/>
          <p:nvPr>
            <p:custDataLst>
              <p:tags r:id="rId2"/>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3"/>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基于图论</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4"/>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形 40" descr="教室"/>
          <p:cNvPicPr>
            <a:picLocks noChangeAspect="1"/>
          </p:cNvPicPr>
          <p:nvPr>
            <p:custDataLst>
              <p:tags r:id="rId5"/>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6446" y="330181"/>
            <a:ext cx="700966" cy="7009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1410970" y="2275840"/>
                <a:ext cx="9815830" cy="4676140"/>
              </a:xfrm>
              <a:prstGeom prst="rect">
                <a:avLst/>
              </a:prstGeom>
              <a:noFill/>
            </p:spPr>
            <p:txBody>
              <a:bodyPr wrap="square" rtlCol="0" anchor="t">
                <a:spAutoFit/>
              </a:bodyPr>
              <a:p>
                <a:r>
                  <a:rPr lang="en-US" altLang="zh-CN" b="1"/>
                  <a:t>5</a:t>
                </a:r>
                <a:r>
                  <a:rPr lang="zh-CN" altLang="en-US" b="1"/>
                  <a:t>、平均距离 ( </a:t>
                </a:r>
                <a:r>
                  <a:rPr lang="en-US" altLang="zh-CN" b="1"/>
                  <a:t> </a:t>
                </a:r>
                <a:r>
                  <a:rPr lang="zh-CN" altLang="en-US" b="1"/>
                  <a:t> )</a:t>
                </a:r>
                <a:endParaRPr lang="zh-CN" altLang="en-US" b="1"/>
              </a:p>
              <a:p>
                <a:endParaRPr lang="zh-CN" altLang="en-US"/>
              </a:p>
              <a:p>
                <a:pPr indent="457200"/>
                <a:r>
                  <a:rPr lang="zh-CN" altLang="en-US"/>
                  <a:t>第</a:t>
                </a:r>
                <a:r>
                  <a:rPr lang="en-US" altLang="zh-CN"/>
                  <a:t>1</a:t>
                </a:r>
                <a:r>
                  <a:rPr lang="zh-CN" altLang="en-US"/>
                  <a:t>个</a:t>
                </a:r>
                <a:r>
                  <a:rPr lang="zh-CN" altLang="en-US"/>
                  <a:t>公式通过计算图中所有节点对之间的平均距离来提供网络连通</a:t>
                </a:r>
                <a:r>
                  <a:rPr lang="zh-CN" altLang="en-US"/>
                  <a:t>性的度量</a:t>
                </a:r>
                <a:endParaRPr lang="zh-CN" altLang="en-US"/>
              </a:p>
              <a:p>
                <a:pPr indent="457200"/>
                <a:endParaRPr lang="zh-CN" altLang="en-US"/>
              </a:p>
              <a:p>
                <a:pPr indent="457200"/>
                <a:endParaRPr lang="zh-CN" altLang="en-US"/>
              </a:p>
              <a:p>
                <a:pPr indent="457200"/>
                <a:endParaRPr lang="zh-CN" altLang="en-US"/>
              </a:p>
              <a:p>
                <a:pPr indent="457200"/>
                <a:endParaRPr lang="zh-CN" altLang="en-US">
                  <a:sym typeface="+mn-ea"/>
                </a:endParaRPr>
              </a:p>
              <a:p>
                <a:pPr indent="457200"/>
                <a:endParaRPr>
                  <a:sym typeface="+mn-ea"/>
                </a:endParaRPr>
              </a:p>
              <a:p>
                <a:pPr lvl="1" indent="0" fontAlgn="auto"/>
                <a:r>
                  <a:rPr>
                    <a:sym typeface="+mn-ea"/>
                  </a:rPr>
                  <a:t>对于图中的每对无序节点 (u, v) ∈ G ，使用 Floyd-Warshall算法</a:t>
                </a:r>
                <a:r>
                  <a:rPr>
                    <a:solidFill>
                      <a:srgbClr val="FF0000"/>
                    </a:solidFill>
                    <a:sym typeface="+mn-ea"/>
                  </a:rPr>
                  <a:t>计算最短路径 d(u, v) ，然后通过 </a:t>
                </a:r>
                <a14:m>
                  <m:oMath xmlns:m="http://schemas.openxmlformats.org/officeDocument/2006/math">
                    <m:f>
                      <m:fPr>
                        <m:ctrlPr>
                          <a:rPr lang="en-US" i="1">
                            <a:solidFill>
                              <a:srgbClr val="FF0000"/>
                            </a:solidFill>
                            <a:latin typeface="Cambria Math" panose="02040503050406030204" charset="0"/>
                            <a:cs typeface="Cambria Math" panose="02040503050406030204" charset="0"/>
                            <a:sym typeface="+mn-ea"/>
                          </a:rPr>
                        </m:ctrlPr>
                      </m:fPr>
                      <m:num>
                        <m:r>
                          <a:rPr lang="en-US" i="1">
                            <a:solidFill>
                              <a:srgbClr val="FF0000"/>
                            </a:solidFill>
                            <a:latin typeface="Cambria Math" panose="02040503050406030204" charset="0"/>
                            <a:cs typeface="Cambria Math" panose="02040503050406030204" charset="0"/>
                            <a:sym typeface="+mn-ea"/>
                          </a:rPr>
                          <m:t>2</m:t>
                        </m:r>
                      </m:num>
                      <m:den>
                        <m:r>
                          <a:rPr lang="en-US" i="1">
                            <a:solidFill>
                              <a:srgbClr val="FF0000"/>
                            </a:solidFill>
                            <a:latin typeface="Cambria Math" panose="02040503050406030204" charset="0"/>
                            <a:cs typeface="Cambria Math" panose="02040503050406030204" charset="0"/>
                            <a:sym typeface="+mn-ea"/>
                          </a:rPr>
                          <m:t>𝑛</m:t>
                        </m:r>
                        <m:r>
                          <a:rPr lang="en-US" i="1">
                            <a:solidFill>
                              <a:srgbClr val="FF0000"/>
                            </a:solidFill>
                            <a:latin typeface="Cambria Math" panose="02040503050406030204" charset="0"/>
                            <a:cs typeface="Cambria Math" panose="02040503050406030204" charset="0"/>
                            <a:sym typeface="+mn-ea"/>
                          </a:rPr>
                          <m:t>(</m:t>
                        </m:r>
                        <m:r>
                          <a:rPr lang="en-US" i="1">
                            <a:solidFill>
                              <a:srgbClr val="FF0000"/>
                            </a:solidFill>
                            <a:latin typeface="Cambria Math" panose="02040503050406030204" charset="0"/>
                            <a:cs typeface="Cambria Math" panose="02040503050406030204" charset="0"/>
                            <a:sym typeface="+mn-ea"/>
                          </a:rPr>
                          <m:t>𝑛</m:t>
                        </m:r>
                        <m:r>
                          <a:rPr lang="en-US" i="1">
                            <a:solidFill>
                              <a:srgbClr val="FF0000"/>
                            </a:solidFill>
                            <a:latin typeface="Cambria Math" panose="02040503050406030204" charset="0"/>
                            <a:cs typeface="Cambria Math" panose="02040503050406030204" charset="0"/>
                            <a:sym typeface="+mn-ea"/>
                          </a:rPr>
                          <m:t>−</m:t>
                        </m:r>
                        <m:r>
                          <a:rPr lang="en-US" i="1">
                            <a:solidFill>
                              <a:srgbClr val="FF0000"/>
                            </a:solidFill>
                            <a:latin typeface="Cambria Math" panose="02040503050406030204" charset="0"/>
                            <a:cs typeface="Cambria Math" panose="02040503050406030204" charset="0"/>
                            <a:sym typeface="+mn-ea"/>
                          </a:rPr>
                          <m:t>1</m:t>
                        </m:r>
                        <m:r>
                          <a:rPr lang="en-US" i="1">
                            <a:solidFill>
                              <a:srgbClr val="FF0000"/>
                            </a:solidFill>
                            <a:latin typeface="Cambria Math" panose="02040503050406030204" charset="0"/>
                            <a:cs typeface="Cambria Math" panose="02040503050406030204" charset="0"/>
                            <a:sym typeface="+mn-ea"/>
                          </a:rPr>
                          <m:t>)</m:t>
                        </m:r>
                      </m:den>
                    </m:f>
                  </m:oMath>
                </a14:m>
                <a:r>
                  <a:rPr>
                    <a:solidFill>
                      <a:srgbClr val="FF0000"/>
                    </a:solidFill>
                    <a:sym typeface="+mn-ea"/>
                  </a:rPr>
                  <a:t> 归一化</a:t>
                </a:r>
                <a:r>
                  <a:rPr lang="zh-CN">
                    <a:solidFill>
                      <a:srgbClr val="FF0000"/>
                    </a:solidFill>
                    <a:sym typeface="+mn-ea"/>
                  </a:rPr>
                  <a:t>并求和</a:t>
                </a:r>
                <a:r>
                  <a:rPr>
                    <a:sym typeface="+mn-ea"/>
                  </a:rPr>
                  <a:t>，以考虑无向图中的双向路径 d(u, v) = d(v, u) 。</a:t>
                </a:r>
                <a:endParaRPr>
                  <a:sym typeface="+mn-ea"/>
                </a:endParaRPr>
              </a:p>
              <a:p>
                <a:pPr lvl="1" indent="0" fontAlgn="auto"/>
                <a:r>
                  <a:rPr>
                    <a:sym typeface="+mn-ea"/>
                  </a:rPr>
                  <a:t>通常会通过计算平均反距离（也称为效率）来修改此度量，以考虑断开的图，如</a:t>
                </a:r>
                <a:r>
                  <a:rPr lang="zh-CN">
                    <a:sym typeface="+mn-ea"/>
                  </a:rPr>
                  <a:t>第</a:t>
                </a:r>
                <a:r>
                  <a:rPr lang="en-US" altLang="zh-CN">
                    <a:sym typeface="+mn-ea"/>
                  </a:rPr>
                  <a:t>2</a:t>
                </a:r>
                <a:r>
                  <a:rPr lang="zh-CN">
                    <a:sym typeface="+mn-ea"/>
                  </a:rPr>
                  <a:t>个公式</a:t>
                </a:r>
                <a:r>
                  <a:rPr>
                    <a:sym typeface="+mn-ea"/>
                  </a:rPr>
                  <a:t>所示。由于所有</a:t>
                </a:r>
                <a:r>
                  <a:rPr lang="zh-CN">
                    <a:sym typeface="+mn-ea"/>
                  </a:rPr>
                  <a:t>节点</a:t>
                </a:r>
                <a:r>
                  <a:rPr>
                    <a:sym typeface="+mn-ea"/>
                  </a:rPr>
                  <a:t>对的最短路径</a:t>
                </a:r>
                <a:r>
                  <a:rPr lang="zh-CN">
                    <a:sym typeface="+mn-ea"/>
                  </a:rPr>
                  <a:t>都需要</a:t>
                </a:r>
                <a:r>
                  <a:rPr>
                    <a:sym typeface="+mn-ea"/>
                  </a:rPr>
                  <a:t>计算，复杂度均为 O(n</a:t>
                </a:r>
                <a:r>
                  <a:rPr lang="en-US" baseline="30000">
                    <a:sym typeface="+mn-ea"/>
                  </a:rPr>
                  <a:t>3</a:t>
                </a:r>
                <a:r>
                  <a:rPr>
                    <a:sym typeface="+mn-ea"/>
                  </a:rPr>
                  <a:t>) 。</a:t>
                </a:r>
                <a:endParaRPr>
                  <a:sym typeface="+mn-ea"/>
                </a:endParaRPr>
              </a:p>
              <a:p>
                <a:pPr lvl="1" indent="0" fontAlgn="auto"/>
                <a:endParaRPr lang="zh-CN" altLang="en-US">
                  <a:sym typeface="+mn-ea"/>
                </a:endParaRPr>
              </a:p>
              <a:p>
                <a:pPr lvl="1" indent="0" fontAlgn="auto"/>
                <a:r>
                  <a:rPr lang="zh-CN" altLang="en-US" u="sng">
                    <a:sym typeface="+mn-ea"/>
                  </a:rPr>
                  <a:t>该指标与</a:t>
                </a:r>
                <a:r>
                  <a:rPr lang="en-US" altLang="zh-CN" u="sng">
                    <a:sym typeface="+mn-ea"/>
                  </a:rPr>
                  <a:t>G</a:t>
                </a:r>
                <a:r>
                  <a:rPr lang="zh-CN" altLang="en-US" u="sng">
                    <a:sym typeface="+mn-ea"/>
                  </a:rPr>
                  <a:t>鲁棒性的关系</a:t>
                </a:r>
                <a:r>
                  <a:rPr lang="zh-CN" altLang="en-US">
                    <a:sym typeface="+mn-ea"/>
                  </a:rPr>
                  <a:t>：该指标与网络连通性密切相关，其中较小的平</a:t>
                </a:r>
                <a:r>
                  <a:rPr>
                    <a:sym typeface="+mn-ea"/>
                  </a:rPr>
                  <a:t>均距离</a:t>
                </a:r>
                <a:r>
                  <a:rPr lang="zh-CN">
                    <a:sym typeface="+mn-ea"/>
                  </a:rPr>
                  <a:t>或较高的效率，</a:t>
                </a:r>
                <a:r>
                  <a:rPr>
                    <a:sym typeface="+mn-ea"/>
                  </a:rPr>
                  <a:t>意味着更</a:t>
                </a:r>
                <a:r>
                  <a:rPr lang="zh-CN">
                    <a:sym typeface="+mn-ea"/>
                  </a:rPr>
                  <a:t>高的鲁棒性</a:t>
                </a:r>
                <a:r>
                  <a:rPr>
                    <a:sym typeface="+mn-ea"/>
                  </a:rPr>
                  <a:t>，因为</a:t>
                </a:r>
                <a:r>
                  <a:rPr lang="zh-CN">
                    <a:sym typeface="+mn-ea"/>
                  </a:rPr>
                  <a:t>这代表着</a:t>
                </a:r>
                <a:r>
                  <a:rPr>
                    <a:sym typeface="+mn-ea"/>
                  </a:rPr>
                  <a:t>正在减小网络中任何一对节点之间的平均距离。</a:t>
                </a:r>
                <a:endParaRPr>
                  <a:sym typeface="+mn-ea"/>
                </a:endParaRPr>
              </a:p>
              <a:p>
                <a:pPr indent="457200"/>
                <a:endParaRPr>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1410970" y="2275840"/>
                <a:ext cx="9815830" cy="4676140"/>
              </a:xfrm>
              <a:prstGeom prst="rect">
                <a:avLst/>
              </a:prstGeom>
              <a:blipFill rotWithShape="1">
                <a:blip r:embed="rId1"/>
                <a:stretch>
                  <a:fillRect/>
                </a:stretch>
              </a:blipFill>
            </p:spPr>
            <p:txBody>
              <a:bodyPr/>
              <a:lstStyle/>
              <a:p>
                <a:r>
                  <a:rPr lang="zh-CN" altLang="en-US">
                    <a:noFill/>
                  </a:rPr>
                  <a:t> </a:t>
                </a:r>
              </a:p>
            </p:txBody>
          </p:sp>
        </mc:Fallback>
      </mc:AlternateContent>
      <p:sp>
        <p:nvSpPr>
          <p:cNvPr id="4" name="文本框 3"/>
          <p:cNvSpPr txBox="1"/>
          <p:nvPr/>
        </p:nvSpPr>
        <p:spPr>
          <a:xfrm>
            <a:off x="1377315" y="1263650"/>
            <a:ext cx="9620250" cy="645160"/>
          </a:xfrm>
          <a:prstGeom prst="rect">
            <a:avLst/>
          </a:prstGeom>
          <a:noFill/>
        </p:spPr>
        <p:txBody>
          <a:bodyPr wrap="square" rtlCol="0" anchor="t">
            <a:spAutoFit/>
          </a:bodyPr>
          <a:p>
            <a:pPr indent="457200"/>
            <a:r>
              <a:rPr lang="zh-CN" altLang="en-US" b="1"/>
              <a:t>基于</a:t>
            </a:r>
            <a:r>
              <a:rPr lang="zh-CN" altLang="en-US" b="1"/>
              <a:t>图论：每个度量都将无向、未加权的图 G = (V, E) 作为输入，其中 V 是顶点集，E ⊆ V × V是边集。我们让 n = |V| 和 m = |E| 分别作为顶点数和边数。</a:t>
            </a:r>
            <a:endParaRPr lang="zh-CN" altLang="en-US" b="1"/>
          </a:p>
        </p:txBody>
      </p:sp>
      <p:pic>
        <p:nvPicPr>
          <p:cNvPr id="11" name="图片 10"/>
          <p:cNvPicPr>
            <a:picLocks noChangeAspect="1"/>
          </p:cNvPicPr>
          <p:nvPr>
            <p:custDataLst>
              <p:tags r:id="rId2"/>
            </p:custDataLst>
          </p:nvPr>
        </p:nvPicPr>
        <p:blipFill>
          <a:blip r:embed="rId3"/>
          <a:stretch>
            <a:fillRect/>
          </a:stretch>
        </p:blipFill>
        <p:spPr>
          <a:xfrm>
            <a:off x="2926715" y="2361565"/>
            <a:ext cx="203835" cy="256540"/>
          </a:xfrm>
          <a:prstGeom prst="rect">
            <a:avLst/>
          </a:prstGeom>
        </p:spPr>
      </p:pic>
      <p:pic>
        <p:nvPicPr>
          <p:cNvPr id="14" name="图片 13"/>
          <p:cNvPicPr>
            <a:picLocks noChangeAspect="1"/>
          </p:cNvPicPr>
          <p:nvPr>
            <p:custDataLst>
              <p:tags r:id="rId4"/>
            </p:custDataLst>
          </p:nvPr>
        </p:nvPicPr>
        <p:blipFill>
          <a:blip r:embed="rId5"/>
          <a:stretch>
            <a:fillRect/>
          </a:stretch>
        </p:blipFill>
        <p:spPr>
          <a:xfrm>
            <a:off x="1910080" y="3304540"/>
            <a:ext cx="3714750" cy="1104900"/>
          </a:xfrm>
          <a:prstGeom prst="rect">
            <a:avLst/>
          </a:prstGeom>
        </p:spPr>
      </p:pic>
      <p:pic>
        <p:nvPicPr>
          <p:cNvPr id="15" name="图片 14"/>
          <p:cNvPicPr>
            <a:picLocks noChangeAspect="1"/>
          </p:cNvPicPr>
          <p:nvPr>
            <p:custDataLst>
              <p:tags r:id="rId6"/>
            </p:custDataLst>
          </p:nvPr>
        </p:nvPicPr>
        <p:blipFill>
          <a:blip r:embed="rId7"/>
          <a:stretch>
            <a:fillRect/>
          </a:stretch>
        </p:blipFill>
        <p:spPr>
          <a:xfrm>
            <a:off x="6908800" y="3323590"/>
            <a:ext cx="3657600" cy="1085850"/>
          </a:xfrm>
          <a:prstGeom prst="rect">
            <a:avLst/>
          </a:prstGeom>
        </p:spPr>
      </p:pic>
      <p:sp>
        <p:nvSpPr>
          <p:cNvPr id="8" name="矩形 7"/>
          <p:cNvSpPr/>
          <p:nvPr>
            <p:custDataLst>
              <p:tags r:id="rId8"/>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9"/>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基于图论</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10"/>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形 40" descr="教室"/>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7315" y="1122680"/>
            <a:ext cx="9585325" cy="922020"/>
          </a:xfrm>
          <a:prstGeom prst="rect">
            <a:avLst/>
          </a:prstGeom>
          <a:noFill/>
        </p:spPr>
        <p:txBody>
          <a:bodyPr wrap="square" rtlCol="0" anchor="t">
            <a:spAutoFit/>
          </a:bodyPr>
          <a:p>
            <a:r>
              <a:rPr lang="en-US" altLang="zh-CN" b="1"/>
              <a:t>6</a:t>
            </a:r>
            <a:r>
              <a:rPr lang="zh-CN" altLang="en-US" b="1"/>
              <a:t>、</a:t>
            </a:r>
            <a:r>
              <a:rPr b="1"/>
              <a:t>平均顶点介数</a:t>
            </a:r>
            <a:r>
              <a:rPr lang="zh-CN" b="1"/>
              <a:t>（</a:t>
            </a:r>
            <a:r>
              <a:rPr lang="en-US" altLang="zh-CN" b="1"/>
              <a:t>   </a:t>
            </a:r>
            <a:r>
              <a:rPr lang="zh-CN" b="1"/>
              <a:t>）</a:t>
            </a:r>
            <a:endParaRPr lang="zh-CN" b="1"/>
          </a:p>
          <a:p>
            <a:endParaRPr>
              <a:sym typeface="+mn-ea"/>
            </a:endParaRPr>
          </a:p>
          <a:p>
            <a:endParaRPr>
              <a:sym typeface="+mn-ea"/>
            </a:endParaRPr>
          </a:p>
        </p:txBody>
      </p:sp>
      <p:pic>
        <p:nvPicPr>
          <p:cNvPr id="8" name="图片 7"/>
          <p:cNvPicPr>
            <a:picLocks noChangeAspect="1"/>
          </p:cNvPicPr>
          <p:nvPr>
            <p:custDataLst>
              <p:tags r:id="rId1"/>
            </p:custDataLst>
          </p:nvPr>
        </p:nvPicPr>
        <p:blipFill>
          <a:blip r:embed="rId2"/>
          <a:stretch>
            <a:fillRect/>
          </a:stretch>
        </p:blipFill>
        <p:spPr>
          <a:xfrm>
            <a:off x="5330825" y="1200150"/>
            <a:ext cx="5269230" cy="1763395"/>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5407025" y="2963545"/>
            <a:ext cx="5193030" cy="3733800"/>
          </a:xfrm>
          <a:prstGeom prst="rect">
            <a:avLst/>
          </a:prstGeom>
        </p:spPr>
      </p:pic>
      <p:sp>
        <p:nvSpPr>
          <p:cNvPr id="12" name="文本框 11"/>
          <p:cNvSpPr txBox="1"/>
          <p:nvPr/>
        </p:nvSpPr>
        <p:spPr>
          <a:xfrm>
            <a:off x="1036955" y="4063365"/>
            <a:ext cx="4064635" cy="1877695"/>
          </a:xfrm>
          <a:prstGeom prst="rect">
            <a:avLst/>
          </a:prstGeom>
          <a:noFill/>
        </p:spPr>
        <p:txBody>
          <a:bodyPr wrap="square" rtlCol="0" anchor="t">
            <a:noAutofit/>
          </a:bodyPr>
          <a:p>
            <a:r>
              <a:rPr lang="zh-CN" altLang="en-US" u="sng">
                <a:sym typeface="+mn-ea"/>
              </a:rPr>
              <a:t>该指标与</a:t>
            </a:r>
            <a:r>
              <a:rPr lang="en-US" altLang="zh-CN" u="sng">
                <a:sym typeface="+mn-ea"/>
              </a:rPr>
              <a:t>G</a:t>
            </a:r>
            <a:r>
              <a:rPr lang="zh-CN" altLang="en-US" u="sng">
                <a:sym typeface="+mn-ea"/>
              </a:rPr>
              <a:t>鲁棒性的关系</a:t>
            </a:r>
            <a:r>
              <a:rPr lang="zh-CN" altLang="en-US">
                <a:sym typeface="+mn-ea"/>
              </a:rPr>
              <a:t>：</a:t>
            </a:r>
            <a:endParaRPr lang="zh-CN" altLang="en-US">
              <a:sym typeface="+mn-ea"/>
            </a:endParaRPr>
          </a:p>
          <a:p>
            <a:r>
              <a:rPr lang="zh-CN" altLang="en-US">
                <a:sym typeface="+mn-ea"/>
              </a:rPr>
              <a:t>平均顶点介数与图的鲁棒性有着天然的联系，因为它测量顶点的平均网络吞吐量。平均值越小，网络越鲁棒，因为最短路径更均匀地分布在每个节点上，而不是依赖于几个中心节点。</a:t>
            </a:r>
            <a:endParaRPr lang="zh-CN" altLang="en-US">
              <a:sym typeface="+mn-ea"/>
            </a:endParaRPr>
          </a:p>
        </p:txBody>
      </p:sp>
      <p:pic>
        <p:nvPicPr>
          <p:cNvPr id="13" name="图片 12"/>
          <p:cNvPicPr>
            <a:picLocks noChangeAspect="1"/>
          </p:cNvPicPr>
          <p:nvPr>
            <p:custDataLst>
              <p:tags r:id="rId5"/>
            </p:custDataLst>
          </p:nvPr>
        </p:nvPicPr>
        <p:blipFill>
          <a:blip r:embed="rId6"/>
          <a:stretch>
            <a:fillRect/>
          </a:stretch>
        </p:blipFill>
        <p:spPr>
          <a:xfrm>
            <a:off x="3411220" y="1158240"/>
            <a:ext cx="241935" cy="300355"/>
          </a:xfrm>
          <a:prstGeom prst="rect">
            <a:avLst/>
          </a:prstGeom>
        </p:spPr>
      </p:pic>
      <p:cxnSp>
        <p:nvCxnSpPr>
          <p:cNvPr id="4" name="直接连接符 3"/>
          <p:cNvCxnSpPr/>
          <p:nvPr/>
        </p:nvCxnSpPr>
        <p:spPr>
          <a:xfrm>
            <a:off x="9187180" y="2705735"/>
            <a:ext cx="121475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6" name="直接连接符 5"/>
          <p:cNvCxnSpPr>
            <a:endCxn id="10" idx="0"/>
          </p:cNvCxnSpPr>
          <p:nvPr>
            <p:custDataLst>
              <p:tags r:id="rId7"/>
            </p:custDataLst>
          </p:nvPr>
        </p:nvCxnSpPr>
        <p:spPr>
          <a:xfrm>
            <a:off x="5407025" y="2963545"/>
            <a:ext cx="2596515"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9" name="直接连接符 8"/>
          <p:cNvCxnSpPr/>
          <p:nvPr>
            <p:custDataLst>
              <p:tags r:id="rId8"/>
            </p:custDataLst>
          </p:nvPr>
        </p:nvCxnSpPr>
        <p:spPr>
          <a:xfrm>
            <a:off x="5473700" y="4592955"/>
            <a:ext cx="3809365" cy="317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custDataLst>
              <p:tags r:id="rId9"/>
            </p:custDataLst>
          </p:nvPr>
        </p:nvCxnSpPr>
        <p:spPr>
          <a:xfrm>
            <a:off x="9596120" y="4364355"/>
            <a:ext cx="974725" cy="317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14" name="矩形 13"/>
          <p:cNvSpPr/>
          <p:nvPr>
            <p:custDataLst>
              <p:tags r:id="rId10"/>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custDataLst>
              <p:tags r:id="rId11"/>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基于图论</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custDataLst>
              <p:tags r:id="rId12"/>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形 40" descr="教室"/>
          <p:cNvPicPr>
            <a:picLocks noChangeAspect="1"/>
          </p:cNvPicPr>
          <p:nvPr>
            <p:custDataLst>
              <p:tags r:id="rId13"/>
            </p:custDataLst>
          </p:nvPr>
        </p:nvPicPr>
        <p:blipFill>
          <a:blip r:embed="rId14">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3020" y="1402080"/>
            <a:ext cx="9585325" cy="1198880"/>
          </a:xfrm>
          <a:prstGeom prst="rect">
            <a:avLst/>
          </a:prstGeom>
          <a:noFill/>
        </p:spPr>
        <p:txBody>
          <a:bodyPr wrap="square" rtlCol="0" anchor="t">
            <a:spAutoFit/>
          </a:bodyPr>
          <a:p>
            <a:r>
              <a:rPr lang="en-US" altLang="zh-CN" b="1"/>
              <a:t>7</a:t>
            </a:r>
            <a:r>
              <a:rPr lang="zh-CN" altLang="en-US" b="1"/>
              <a:t>、平均边缘介数（</a:t>
            </a:r>
            <a:r>
              <a:rPr lang="en-US" altLang="zh-CN" b="1"/>
              <a:t>    </a:t>
            </a:r>
            <a:r>
              <a:rPr lang="zh-CN" altLang="en-US" b="1"/>
              <a:t>）</a:t>
            </a:r>
            <a:endParaRPr lang="zh-CN" altLang="en-US" b="1"/>
          </a:p>
          <a:p>
            <a:endParaRPr lang="zh-CN" altLang="en-US"/>
          </a:p>
          <a:p>
            <a:endParaRPr lang="zh-CN" altLang="en-US"/>
          </a:p>
          <a:p>
            <a:pPr indent="457200"/>
            <a:endParaRPr>
              <a:sym typeface="+mn-ea"/>
            </a:endParaRPr>
          </a:p>
        </p:txBody>
      </p:sp>
      <p:pic>
        <p:nvPicPr>
          <p:cNvPr id="6" name="图片 5"/>
          <p:cNvPicPr>
            <a:picLocks noChangeAspect="1"/>
          </p:cNvPicPr>
          <p:nvPr>
            <p:custDataLst>
              <p:tags r:id="rId1"/>
            </p:custDataLst>
          </p:nvPr>
        </p:nvPicPr>
        <p:blipFill>
          <a:blip r:embed="rId2"/>
          <a:stretch>
            <a:fillRect/>
          </a:stretch>
        </p:blipFill>
        <p:spPr>
          <a:xfrm>
            <a:off x="5452745" y="1640840"/>
            <a:ext cx="5492750" cy="269049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5452745" y="4330700"/>
            <a:ext cx="5537200" cy="1223010"/>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3361055" y="1424305"/>
            <a:ext cx="266700" cy="348615"/>
          </a:xfrm>
          <a:prstGeom prst="rect">
            <a:avLst/>
          </a:prstGeom>
        </p:spPr>
      </p:pic>
      <p:sp>
        <p:nvSpPr>
          <p:cNvPr id="12" name="文本框 11"/>
          <p:cNvSpPr txBox="1"/>
          <p:nvPr>
            <p:custDataLst>
              <p:tags r:id="rId7"/>
            </p:custDataLst>
          </p:nvPr>
        </p:nvSpPr>
        <p:spPr>
          <a:xfrm>
            <a:off x="890905" y="3962400"/>
            <a:ext cx="4064635" cy="1591310"/>
          </a:xfrm>
          <a:prstGeom prst="rect">
            <a:avLst/>
          </a:prstGeom>
          <a:noFill/>
        </p:spPr>
        <p:txBody>
          <a:bodyPr wrap="square" rtlCol="0" anchor="t">
            <a:noAutofit/>
          </a:bodyPr>
          <a:p>
            <a:r>
              <a:rPr lang="zh-CN" altLang="en-US" u="sng">
                <a:sym typeface="+mn-ea"/>
              </a:rPr>
              <a:t>该指标与</a:t>
            </a:r>
            <a:r>
              <a:rPr lang="en-US" altLang="zh-CN" u="sng">
                <a:sym typeface="+mn-ea"/>
              </a:rPr>
              <a:t>G</a:t>
            </a:r>
            <a:r>
              <a:rPr lang="zh-CN" altLang="en-US" u="sng">
                <a:sym typeface="+mn-ea"/>
              </a:rPr>
              <a:t>鲁棒性的关系</a:t>
            </a:r>
            <a:r>
              <a:rPr lang="zh-CN" altLang="en-US">
                <a:sym typeface="+mn-ea"/>
              </a:rPr>
              <a:t>：</a:t>
            </a:r>
            <a:endParaRPr lang="zh-CN" altLang="en-US">
              <a:sym typeface="+mn-ea"/>
            </a:endParaRPr>
          </a:p>
          <a:p>
            <a:r>
              <a:rPr lang="zh-CN" altLang="en-US">
                <a:sym typeface="+mn-ea"/>
              </a:rPr>
              <a:t>平均边介数与平均顶点介数具有相似的鲁棒性。平均值越小，网络越鲁棒，因为最短路径更均匀地分布在每个边缘上，而不是依赖于几个中心边缘。</a:t>
            </a:r>
            <a:endParaRPr lang="zh-CN" altLang="en-US">
              <a:sym typeface="+mn-ea"/>
            </a:endParaRPr>
          </a:p>
        </p:txBody>
      </p:sp>
      <p:cxnSp>
        <p:nvCxnSpPr>
          <p:cNvPr id="4" name="直接连接符 3"/>
          <p:cNvCxnSpPr/>
          <p:nvPr/>
        </p:nvCxnSpPr>
        <p:spPr>
          <a:xfrm flipV="1">
            <a:off x="8420100" y="1897380"/>
            <a:ext cx="2583180" cy="762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0" name="直接连接符 9"/>
          <p:cNvCxnSpPr/>
          <p:nvPr>
            <p:custDataLst>
              <p:tags r:id="rId8"/>
            </p:custDataLst>
          </p:nvPr>
        </p:nvCxnSpPr>
        <p:spPr>
          <a:xfrm>
            <a:off x="5452745" y="2138680"/>
            <a:ext cx="228727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1" name="直接连接符 10"/>
          <p:cNvCxnSpPr/>
          <p:nvPr>
            <p:custDataLst>
              <p:tags r:id="rId9"/>
            </p:custDataLst>
          </p:nvPr>
        </p:nvCxnSpPr>
        <p:spPr>
          <a:xfrm>
            <a:off x="6951345" y="4039235"/>
            <a:ext cx="4003040" cy="762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custDataLst>
              <p:tags r:id="rId10"/>
            </p:custDataLst>
          </p:nvPr>
        </p:nvCxnSpPr>
        <p:spPr>
          <a:xfrm>
            <a:off x="5493385" y="4278630"/>
            <a:ext cx="523240" cy="317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4" name="直接连接符 13"/>
          <p:cNvCxnSpPr/>
          <p:nvPr>
            <p:custDataLst>
              <p:tags r:id="rId11"/>
            </p:custDataLst>
          </p:nvPr>
        </p:nvCxnSpPr>
        <p:spPr>
          <a:xfrm flipV="1">
            <a:off x="5493385" y="5262880"/>
            <a:ext cx="3598545" cy="1016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16" name="矩形 15"/>
          <p:cNvSpPr/>
          <p:nvPr>
            <p:custDataLst>
              <p:tags r:id="rId12"/>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custDataLst>
              <p:tags r:id="rId13"/>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基于图论</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8" name="直接连接符 17"/>
          <p:cNvCxnSpPr/>
          <p:nvPr>
            <p:custDataLst>
              <p:tags r:id="rId14"/>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形 40" descr="教室"/>
          <p:cNvPicPr>
            <a:picLocks noChangeAspect="1"/>
          </p:cNvPicPr>
          <p:nvPr>
            <p:custDataLst>
              <p:tags r:id="rId15"/>
            </p:custDataLst>
          </p:nvPr>
        </p:nvPicPr>
        <p:blipFill>
          <a:blip r:embed="rId16">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3020" y="1402080"/>
            <a:ext cx="9585325" cy="922020"/>
          </a:xfrm>
          <a:prstGeom prst="rect">
            <a:avLst/>
          </a:prstGeom>
          <a:noFill/>
        </p:spPr>
        <p:txBody>
          <a:bodyPr wrap="square" rtlCol="0" anchor="t">
            <a:spAutoFit/>
          </a:bodyPr>
          <a:p>
            <a:r>
              <a:rPr lang="en-US" altLang="zh-CN" b="1"/>
              <a:t>8</a:t>
            </a:r>
            <a:r>
              <a:rPr lang="zh-CN" altLang="en-US" b="1"/>
              <a:t>、全局聚集系数（</a:t>
            </a:r>
            <a:r>
              <a:rPr lang="en-US" altLang="zh-CN" b="1"/>
              <a:t>C</a:t>
            </a:r>
            <a:r>
              <a:rPr lang="zh-CN" altLang="en-US" b="1"/>
              <a:t>）</a:t>
            </a:r>
            <a:endParaRPr lang="zh-CN" altLang="en-US" b="1"/>
          </a:p>
          <a:p>
            <a:endParaRPr lang="zh-CN" altLang="en-US"/>
          </a:p>
          <a:p>
            <a:pPr indent="457200"/>
            <a:endParaRPr>
              <a:sym typeface="+mn-ea"/>
            </a:endParaRPr>
          </a:p>
        </p:txBody>
      </p:sp>
      <p:sp>
        <p:nvSpPr>
          <p:cNvPr id="12" name="文本框 11"/>
          <p:cNvSpPr txBox="1"/>
          <p:nvPr>
            <p:custDataLst>
              <p:tags r:id="rId1"/>
            </p:custDataLst>
          </p:nvPr>
        </p:nvSpPr>
        <p:spPr>
          <a:xfrm>
            <a:off x="988695" y="4023995"/>
            <a:ext cx="4064635" cy="2261235"/>
          </a:xfrm>
          <a:prstGeom prst="rect">
            <a:avLst/>
          </a:prstGeom>
          <a:noFill/>
        </p:spPr>
        <p:txBody>
          <a:bodyPr wrap="square" rtlCol="0" anchor="t">
            <a:noAutofit/>
          </a:bodyPr>
          <a:p>
            <a:r>
              <a:rPr lang="zh-CN" altLang="en-US" u="sng">
                <a:sym typeface="+mn-ea"/>
              </a:rPr>
              <a:t>该指标与</a:t>
            </a:r>
            <a:r>
              <a:rPr lang="en-US" altLang="zh-CN" u="sng">
                <a:sym typeface="+mn-ea"/>
              </a:rPr>
              <a:t>G</a:t>
            </a:r>
            <a:r>
              <a:rPr lang="zh-CN" altLang="en-US" u="sng">
                <a:sym typeface="+mn-ea"/>
              </a:rPr>
              <a:t>鲁棒性的关系</a:t>
            </a:r>
            <a:r>
              <a:rPr lang="zh-CN" altLang="en-US">
                <a:sym typeface="+mn-ea"/>
              </a:rPr>
              <a:t>：</a:t>
            </a:r>
            <a:endParaRPr lang="zh-CN" altLang="en-US">
              <a:sym typeface="+mn-ea"/>
            </a:endParaRPr>
          </a:p>
          <a:p>
            <a:r>
              <a:rPr lang="zh-CN" altLang="en-US">
                <a:sym typeface="+mn-ea"/>
              </a:rPr>
              <a:t>随着全局聚类系数的增加，可以开始看到紧密结合的群体的形成（由于三角形密度的增加）——这在邻居之间创建了冗余路径，并提高了网络的整体</a:t>
            </a:r>
            <a:r>
              <a:rPr lang="zh-CN" altLang="en-US">
                <a:sym typeface="+mn-ea"/>
              </a:rPr>
              <a:t>鲁棒性。</a:t>
            </a:r>
            <a:endParaRPr lang="zh-CN" altLang="en-US">
              <a:sym typeface="+mn-ea"/>
            </a:endParaRPr>
          </a:p>
        </p:txBody>
      </p:sp>
      <p:pic>
        <p:nvPicPr>
          <p:cNvPr id="4" name="图片 3"/>
          <p:cNvPicPr>
            <a:picLocks noChangeAspect="1"/>
          </p:cNvPicPr>
          <p:nvPr>
            <p:custDataLst>
              <p:tags r:id="rId2"/>
            </p:custDataLst>
          </p:nvPr>
        </p:nvPicPr>
        <p:blipFill>
          <a:blip r:embed="rId3"/>
          <a:stretch>
            <a:fillRect/>
          </a:stretch>
        </p:blipFill>
        <p:spPr>
          <a:xfrm>
            <a:off x="5600700" y="1536700"/>
            <a:ext cx="5424805" cy="4606925"/>
          </a:xfrm>
          <a:prstGeom prst="rect">
            <a:avLst/>
          </a:prstGeom>
        </p:spPr>
      </p:pic>
      <p:sp>
        <p:nvSpPr>
          <p:cNvPr id="8" name="矩形 7"/>
          <p:cNvSpPr/>
          <p:nvPr>
            <p:custDataLst>
              <p:tags r:id="rId4"/>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5"/>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基于图论</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custDataLst>
              <p:tags r:id="rId6"/>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形 40" descr="教室"/>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cxnSp>
        <p:nvCxnSpPr>
          <p:cNvPr id="6" name="直接连接符 5"/>
          <p:cNvCxnSpPr/>
          <p:nvPr/>
        </p:nvCxnSpPr>
        <p:spPr>
          <a:xfrm flipV="1">
            <a:off x="7122160" y="1810385"/>
            <a:ext cx="2533650" cy="1714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custDataLst>
              <p:tags r:id="rId9"/>
            </p:custDataLst>
          </p:nvPr>
        </p:nvCxnSpPr>
        <p:spPr>
          <a:xfrm flipV="1">
            <a:off x="9085580" y="4302125"/>
            <a:ext cx="1910080" cy="698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14" name="直接连接符 13"/>
          <p:cNvCxnSpPr/>
          <p:nvPr>
            <p:custDataLst>
              <p:tags r:id="rId10"/>
            </p:custDataLst>
          </p:nvPr>
        </p:nvCxnSpPr>
        <p:spPr>
          <a:xfrm flipV="1">
            <a:off x="5600700" y="4573905"/>
            <a:ext cx="1910080" cy="698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3020" y="1402080"/>
            <a:ext cx="9585325" cy="645160"/>
          </a:xfrm>
          <a:prstGeom prst="rect">
            <a:avLst/>
          </a:prstGeom>
          <a:noFill/>
        </p:spPr>
        <p:txBody>
          <a:bodyPr wrap="square" rtlCol="0" anchor="t">
            <a:spAutoFit/>
          </a:bodyPr>
          <a:p>
            <a:r>
              <a:rPr lang="en-US" altLang="zh-CN" b="1"/>
              <a:t>9</a:t>
            </a:r>
            <a:r>
              <a:rPr lang="zh-CN" altLang="en-US" b="1"/>
              <a:t>、</a:t>
            </a:r>
            <a:r>
              <a:rPr b="1"/>
              <a:t>最大连通分量 ( L )</a:t>
            </a:r>
            <a:endParaRPr b="1"/>
          </a:p>
          <a:p>
            <a:pPr indent="457200"/>
            <a:endParaRPr b="1">
              <a:sym typeface="+mn-ea"/>
            </a:endParaRPr>
          </a:p>
        </p:txBody>
      </p:sp>
      <p:sp>
        <p:nvSpPr>
          <p:cNvPr id="12" name="文本框 11"/>
          <p:cNvSpPr txBox="1"/>
          <p:nvPr>
            <p:custDataLst>
              <p:tags r:id="rId1"/>
            </p:custDataLst>
          </p:nvPr>
        </p:nvSpPr>
        <p:spPr>
          <a:xfrm>
            <a:off x="1910080" y="4057015"/>
            <a:ext cx="9086215" cy="3091180"/>
          </a:xfrm>
          <a:prstGeom prst="rect">
            <a:avLst/>
          </a:prstGeom>
          <a:noFill/>
        </p:spPr>
        <p:txBody>
          <a:bodyPr wrap="square" rtlCol="0" anchor="t">
            <a:noAutofit/>
          </a:bodyPr>
          <a:p>
            <a:r>
              <a:rPr lang="zh-CN" altLang="en-US">
                <a:sym typeface="+mn-ea"/>
              </a:rPr>
              <a:t>查找最大连通分量的时间复杂度为 O(n+m) ，因为每个 BFS（或 DFS）调用所花费的时间与每个分量的边和顶点数量呈线性关系，并且由于每个分量仅搜索</a:t>
            </a:r>
            <a:r>
              <a:rPr lang="zh-CN" altLang="en-US">
                <a:sym typeface="+mn-ea"/>
              </a:rPr>
              <a:t>一次。</a:t>
            </a:r>
            <a:endParaRPr lang="zh-CN" altLang="en-US">
              <a:sym typeface="+mn-ea"/>
            </a:endParaRPr>
          </a:p>
          <a:p>
            <a:endParaRPr lang="zh-CN" altLang="en-US">
              <a:sym typeface="+mn-ea"/>
            </a:endParaRPr>
          </a:p>
          <a:p>
            <a:r>
              <a:rPr lang="zh-CN" altLang="en-US" u="sng">
                <a:sym typeface="+mn-ea"/>
              </a:rPr>
              <a:t>该指标与</a:t>
            </a:r>
            <a:r>
              <a:rPr lang="en-US" altLang="zh-CN" u="sng">
                <a:sym typeface="+mn-ea"/>
              </a:rPr>
              <a:t>G</a:t>
            </a:r>
            <a:r>
              <a:rPr lang="zh-CN" altLang="en-US" u="sng">
                <a:sym typeface="+mn-ea"/>
              </a:rPr>
              <a:t>的鲁棒性的关系</a:t>
            </a:r>
            <a:r>
              <a:rPr lang="zh-CN" altLang="en-US">
                <a:sym typeface="+mn-ea"/>
              </a:rPr>
              <a:t>：</a:t>
            </a:r>
            <a:endParaRPr lang="zh-CN" altLang="en-US">
              <a:sym typeface="+mn-ea"/>
            </a:endParaRPr>
          </a:p>
          <a:p>
            <a:r>
              <a:rPr lang="zh-CN" altLang="en-US">
                <a:sym typeface="+mn-ea"/>
              </a:rPr>
              <a:t>因为随着删除的节点和边的数量增加，</a:t>
            </a:r>
            <a:r>
              <a:rPr lang="zh-CN" altLang="en-US">
                <a:sym typeface="+mn-ea"/>
              </a:rPr>
              <a:t>可以通过最大连通分量的大小来测量</a:t>
            </a:r>
            <a:r>
              <a:rPr lang="zh-CN" altLang="en-US">
                <a:sym typeface="+mn-ea"/>
              </a:rPr>
              <a:t>达到网络连接开始崩溃的临界点。</a:t>
            </a:r>
            <a:endParaRPr lang="zh-CN" altLang="en-US">
              <a:sym typeface="+mn-ea"/>
            </a:endParaRPr>
          </a:p>
        </p:txBody>
      </p:sp>
      <p:sp>
        <p:nvSpPr>
          <p:cNvPr id="6" name="文本框 5"/>
          <p:cNvSpPr txBox="1"/>
          <p:nvPr/>
        </p:nvSpPr>
        <p:spPr>
          <a:xfrm>
            <a:off x="1910080" y="1929765"/>
            <a:ext cx="9086850" cy="922020"/>
          </a:xfrm>
          <a:prstGeom prst="rect">
            <a:avLst/>
          </a:prstGeom>
          <a:noFill/>
        </p:spPr>
        <p:txBody>
          <a:bodyPr wrap="square" rtlCol="0" anchor="t">
            <a:spAutoFit/>
          </a:bodyPr>
          <a:p>
            <a:r>
              <a:rPr lang="zh-CN" altLang="en-US"/>
              <a:t>此度量通过测量</a:t>
            </a:r>
            <a:r>
              <a:rPr lang="zh-CN" altLang="en-US">
                <a:solidFill>
                  <a:srgbClr val="FF0000"/>
                </a:solidFill>
              </a:rPr>
              <a:t>最大连通分量中包含的节点比例</a:t>
            </a:r>
            <a:r>
              <a:rPr lang="zh-CN" altLang="en-US"/>
              <a:t>来指示图的连通性。这是通过确定最大顶点集 S ⊂ V 来计算的，使得对于每个 u ∈ S 和 v ∈ S ，在 G 中存在从 u 到 v 的路径。如</a:t>
            </a:r>
            <a:r>
              <a:rPr lang="zh-CN" altLang="en-US"/>
              <a:t>公式10 所示</a:t>
            </a:r>
            <a:endParaRPr lang="zh-CN" altLang="en-US"/>
          </a:p>
        </p:txBody>
      </p:sp>
      <p:pic>
        <p:nvPicPr>
          <p:cNvPr id="8" name="图片 7"/>
          <p:cNvPicPr>
            <a:picLocks noChangeAspect="1"/>
          </p:cNvPicPr>
          <p:nvPr>
            <p:custDataLst>
              <p:tags r:id="rId2"/>
            </p:custDataLst>
          </p:nvPr>
        </p:nvPicPr>
        <p:blipFill>
          <a:blip r:embed="rId3"/>
          <a:stretch>
            <a:fillRect/>
          </a:stretch>
        </p:blipFill>
        <p:spPr>
          <a:xfrm>
            <a:off x="3754120" y="3089910"/>
            <a:ext cx="5262245" cy="677545"/>
          </a:xfrm>
          <a:prstGeom prst="rect">
            <a:avLst/>
          </a:prstGeom>
        </p:spPr>
      </p:pic>
      <p:sp>
        <p:nvSpPr>
          <p:cNvPr id="4" name="矩形 3"/>
          <p:cNvSpPr/>
          <p:nvPr>
            <p:custDataLst>
              <p:tags r:id="rId4"/>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基于图论</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6"/>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440180" y="2372995"/>
            <a:ext cx="9311640" cy="3150235"/>
          </a:xfrm>
          <a:prstGeom prst="rect">
            <a:avLst/>
          </a:prstGeom>
        </p:spPr>
      </p:pic>
      <p:sp>
        <p:nvSpPr>
          <p:cNvPr id="2" name="矩形 1"/>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4"/>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基于邻接矩阵</a:t>
            </a:r>
            <a:r>
              <a:rPr lang="zh-CN" altLang="en-US" sz="2400" dirty="0">
                <a:solidFill>
                  <a:schemeClr val="bg1"/>
                </a:solidFill>
                <a:latin typeface="微软雅黑" panose="020B0503020204020204" pitchFamily="34" charset="-122"/>
                <a:ea typeface="微软雅黑" panose="020B0503020204020204" pitchFamily="34" charset="-122"/>
              </a:rPr>
              <a:t>谱</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5"/>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cxnSp>
        <p:nvCxnSpPr>
          <p:cNvPr id="6" name="直接连接符 5"/>
          <p:cNvCxnSpPr/>
          <p:nvPr/>
        </p:nvCxnSpPr>
        <p:spPr>
          <a:xfrm flipV="1">
            <a:off x="3185160" y="4599305"/>
            <a:ext cx="6347460" cy="762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303020" y="1567180"/>
            <a:ext cx="9585325" cy="4246245"/>
          </a:xfrm>
          <a:prstGeom prst="rect">
            <a:avLst/>
          </a:prstGeom>
          <a:noFill/>
        </p:spPr>
        <p:txBody>
          <a:bodyPr wrap="square" rtlCol="0" anchor="t">
            <a:spAutoFit/>
          </a:bodyPr>
          <a:p>
            <a:pPr>
              <a:lnSpc>
                <a:spcPct val="150000"/>
              </a:lnSpc>
            </a:pPr>
            <a:r>
              <a:rPr lang="en-US" altLang="zh-CN" b="1"/>
              <a:t>1</a:t>
            </a:r>
            <a:r>
              <a:rPr lang="zh-CN" altLang="en-US" b="1"/>
              <a:t>、谱半径 ( ρ )</a:t>
            </a:r>
            <a:endParaRPr lang="zh-CN" altLang="en-US" b="1"/>
          </a:p>
          <a:p>
            <a:pPr>
              <a:lnSpc>
                <a:spcPct val="150000"/>
              </a:lnSpc>
            </a:pPr>
            <a:endParaRPr lang="zh-CN" altLang="en-US"/>
          </a:p>
          <a:p>
            <a:pPr lvl="1">
              <a:lnSpc>
                <a:spcPct val="150000"/>
              </a:lnSpc>
            </a:pPr>
            <a:r>
              <a:rPr lang="zh-CN" altLang="en-US">
                <a:solidFill>
                  <a:srgbClr val="FF0000"/>
                </a:solidFill>
              </a:rPr>
              <a:t>邻接矩阵 A 的最大特征值 λ</a:t>
            </a:r>
            <a:r>
              <a:rPr lang="zh-CN" altLang="en-US" baseline="-25000">
                <a:solidFill>
                  <a:srgbClr val="FF0000"/>
                </a:solidFill>
              </a:rPr>
              <a:t>1</a:t>
            </a:r>
            <a:r>
              <a:rPr lang="zh-CN" altLang="en-US">
                <a:solidFill>
                  <a:srgbClr val="FF0000"/>
                </a:solidFill>
              </a:rPr>
              <a:t> 称为谱半径 ρ</a:t>
            </a:r>
            <a:r>
              <a:rPr lang="zh-CN" altLang="en-US"/>
              <a:t>。谱半径与图的路径容量或回路容量密切相关，这是因为较大的谱半径代表了邻接矩阵中较大的特征值，这些特征值通过幂运算表达了更长的路径和更多的回路。</a:t>
            </a:r>
            <a:r>
              <a:rPr lang="zh-CN" altLang="en-US">
                <a:sym typeface="+mn-ea"/>
              </a:rPr>
              <a:t>计算谱半径的时间复杂度为 O(m) ，因为以稀疏矩阵形式计算第一个特征对与边数呈线性关系。</a:t>
            </a:r>
            <a:endParaRPr lang="zh-CN" altLang="en-US"/>
          </a:p>
          <a:p>
            <a:pPr lvl="1">
              <a:lnSpc>
                <a:spcPct val="150000"/>
              </a:lnSpc>
            </a:pPr>
            <a:endParaRPr lang="zh-CN" altLang="en-US"/>
          </a:p>
          <a:p>
            <a:pPr lvl="1">
              <a:lnSpc>
                <a:spcPct val="150000"/>
              </a:lnSpc>
            </a:pPr>
            <a:endParaRPr lang="zh-CN" altLang="en-US"/>
          </a:p>
          <a:p>
            <a:pPr lvl="1">
              <a:lnSpc>
                <a:spcPct val="150000"/>
              </a:lnSpc>
            </a:pPr>
            <a:r>
              <a:rPr lang="zh-CN" altLang="en-US" u="sng">
                <a:sym typeface="+mn-ea"/>
              </a:rPr>
              <a:t>该指标与</a:t>
            </a:r>
            <a:r>
              <a:rPr lang="en-US" altLang="zh-CN" u="sng">
                <a:sym typeface="+mn-ea"/>
              </a:rPr>
              <a:t>G</a:t>
            </a:r>
            <a:r>
              <a:rPr lang="zh-CN" altLang="en-US" u="sng">
                <a:sym typeface="+mn-ea"/>
              </a:rPr>
              <a:t>鲁棒性的关系</a:t>
            </a:r>
            <a:r>
              <a:rPr lang="zh-CN" altLang="en-US">
                <a:sym typeface="+mn-ea"/>
              </a:rPr>
              <a:t>：</a:t>
            </a:r>
            <a:endParaRPr lang="zh-CN" altLang="en-US"/>
          </a:p>
          <a:p>
            <a:pPr lvl="1">
              <a:lnSpc>
                <a:spcPct val="150000"/>
              </a:lnSpc>
            </a:pPr>
            <a:r>
              <a:rPr lang="zh-CN" altLang="en-US">
                <a:sym typeface="+mn-ea"/>
              </a:rPr>
              <a:t>当谱半径λ₁越大时，无向图中</a:t>
            </a:r>
            <a:r>
              <a:rPr lang="zh-CN" altLang="en-US">
                <a:solidFill>
                  <a:srgbClr val="FF0000"/>
                </a:solidFill>
                <a:sym typeface="+mn-ea"/>
              </a:rPr>
              <a:t>回路和路径的数目</a:t>
            </a:r>
            <a:r>
              <a:rPr lang="zh-CN" altLang="en-US">
                <a:sym typeface="+mn-ea"/>
              </a:rPr>
              <a:t>也会越多，即意味着网络鲁棒性</a:t>
            </a:r>
            <a:r>
              <a:rPr lang="zh-CN" altLang="en-US">
                <a:sym typeface="+mn-ea"/>
              </a:rPr>
              <a:t>更好。</a:t>
            </a:r>
            <a:endParaRPr lang="zh-CN" altLang="en-US">
              <a:sym typeface="+mn-ea"/>
            </a:endParaRPr>
          </a:p>
        </p:txBody>
      </p:sp>
      <p:sp>
        <p:nvSpPr>
          <p:cNvPr id="4" name="矩形 3"/>
          <p:cNvSpPr/>
          <p:nvPr>
            <p:custDataLst>
              <p:tags r:id="rId2"/>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3"/>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基于邻接矩阵</a:t>
            </a:r>
            <a:r>
              <a:rPr lang="zh-CN" altLang="en-US" sz="2400" dirty="0">
                <a:solidFill>
                  <a:schemeClr val="bg1"/>
                </a:solidFill>
                <a:latin typeface="微软雅黑" panose="020B0503020204020204" pitchFamily="34" charset="-122"/>
                <a:ea typeface="微软雅黑" panose="020B0503020204020204" pitchFamily="34" charset="-122"/>
              </a:rPr>
              <a:t>谱</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4"/>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377315" y="1412240"/>
            <a:ext cx="9585325" cy="4661535"/>
          </a:xfrm>
          <a:prstGeom prst="rect">
            <a:avLst/>
          </a:prstGeom>
          <a:noFill/>
        </p:spPr>
        <p:txBody>
          <a:bodyPr wrap="square" rtlCol="0" anchor="t">
            <a:spAutoFit/>
          </a:bodyPr>
          <a:p>
            <a:pPr>
              <a:lnSpc>
                <a:spcPct val="150000"/>
              </a:lnSpc>
            </a:pPr>
            <a:r>
              <a:rPr lang="en-US" altLang="zh-CN" b="1"/>
              <a:t>2</a:t>
            </a:r>
            <a:r>
              <a:rPr lang="zh-CN" altLang="en-US" b="1"/>
              <a:t>、谱间隙 ( λ</a:t>
            </a:r>
            <a:r>
              <a:rPr lang="zh-CN" altLang="en-US" sz="2000" b="1" baseline="-25000"/>
              <a:t>d</a:t>
            </a:r>
            <a:r>
              <a:rPr lang="zh-CN" altLang="en-US" b="1"/>
              <a:t> )</a:t>
            </a:r>
            <a:endParaRPr lang="zh-CN" altLang="en-US" b="1"/>
          </a:p>
          <a:p>
            <a:pPr>
              <a:lnSpc>
                <a:spcPct val="150000"/>
              </a:lnSpc>
            </a:pPr>
            <a:endParaRPr lang="zh-CN" altLang="en-US"/>
          </a:p>
          <a:p>
            <a:pPr lvl="1">
              <a:lnSpc>
                <a:spcPct val="150000"/>
              </a:lnSpc>
            </a:pPr>
            <a:r>
              <a:rPr lang="zh-CN" altLang="en-US">
                <a:solidFill>
                  <a:srgbClr val="FF0000"/>
                </a:solidFill>
              </a:rPr>
              <a:t>邻接矩阵的最大和第二大特征值之间的差</a:t>
            </a:r>
            <a:r>
              <a:rPr lang="zh-CN" altLang="en-US">
                <a:solidFill>
                  <a:srgbClr val="FF0000"/>
                </a:solidFill>
                <a:sym typeface="+mn-ea"/>
              </a:rPr>
              <a:t> ( λ1 − λ2 )</a:t>
            </a:r>
            <a:r>
              <a:rPr lang="zh-CN" altLang="en-US">
                <a:solidFill>
                  <a:srgbClr val="FF0000"/>
                </a:solidFill>
              </a:rPr>
              <a:t>称为谱间隙 λ</a:t>
            </a:r>
            <a:r>
              <a:rPr lang="zh-CN" altLang="en-US" sz="2000" baseline="-25000">
                <a:solidFill>
                  <a:srgbClr val="FF0000"/>
                </a:solidFill>
              </a:rPr>
              <a:t>d</a:t>
            </a:r>
            <a:r>
              <a:rPr lang="zh-CN" altLang="en-US">
                <a:solidFill>
                  <a:srgbClr val="FF0000"/>
                </a:solidFill>
              </a:rPr>
              <a:t> </a:t>
            </a:r>
            <a:r>
              <a:rPr lang="zh-CN" altLang="en-US"/>
              <a:t>。如果谱间隙很大，则</a:t>
            </a:r>
            <a:r>
              <a:rPr lang="zh-CN" altLang="en-US"/>
              <a:t>网络表现出良好的鲁棒性；反之鲁棒性就很差。这是因为大的频谱间隙表明网络具有良好的可扩展性，而小的频谱间隙则表明网络具有瓶颈和桥梁。</a:t>
            </a:r>
            <a:r>
              <a:rPr lang="zh-CN" altLang="en-US">
                <a:solidFill>
                  <a:srgbClr val="FF0000"/>
                </a:solidFill>
              </a:rPr>
              <a:t>在图中指示瓶颈和桥梁的存在，是谱间隙的独特属性</a:t>
            </a:r>
            <a:r>
              <a:rPr lang="zh-CN" altLang="en-US"/>
              <a:t>。计算谱间隙的时间复杂度为 O(m + n) 。</a:t>
            </a:r>
            <a:endParaRPr lang="zh-CN" altLang="en-US"/>
          </a:p>
          <a:p>
            <a:pPr lvl="1">
              <a:lnSpc>
                <a:spcPct val="150000"/>
              </a:lnSpc>
            </a:pPr>
            <a:endParaRPr lang="zh-CN" altLang="en-US"/>
          </a:p>
          <a:p>
            <a:pPr lvl="1">
              <a:lnSpc>
                <a:spcPct val="150000"/>
              </a:lnSpc>
            </a:pPr>
            <a:endParaRPr lang="zh-CN" altLang="en-US"/>
          </a:p>
          <a:p>
            <a:pPr lvl="1">
              <a:lnSpc>
                <a:spcPct val="150000"/>
              </a:lnSpc>
            </a:pPr>
            <a:r>
              <a:rPr lang="zh-CN" altLang="en-US" u="sng">
                <a:sym typeface="+mn-ea"/>
              </a:rPr>
              <a:t>该指标与</a:t>
            </a:r>
            <a:r>
              <a:rPr lang="en-US" altLang="zh-CN" u="sng">
                <a:sym typeface="+mn-ea"/>
              </a:rPr>
              <a:t>G</a:t>
            </a:r>
            <a:r>
              <a:rPr lang="zh-CN" altLang="en-US" u="sng">
                <a:sym typeface="+mn-ea"/>
              </a:rPr>
              <a:t>鲁棒性的关系</a:t>
            </a:r>
            <a:r>
              <a:rPr lang="zh-CN" altLang="en-US">
                <a:sym typeface="+mn-ea"/>
              </a:rPr>
              <a:t>：</a:t>
            </a:r>
            <a:endParaRPr lang="zh-CN" altLang="en-US"/>
          </a:p>
          <a:p>
            <a:pPr lvl="1">
              <a:lnSpc>
                <a:spcPct val="150000"/>
              </a:lnSpc>
            </a:pPr>
            <a:r>
              <a:rPr lang="zh-CN" altLang="en-US">
                <a:sym typeface="+mn-ea"/>
              </a:rPr>
              <a:t>谱间隙和网络鲁棒性之间的独特联系是识别图中的桥梁和瓶颈的能力。但目前尚不清楚光谱间隙需要有多大才能使图具有</a:t>
            </a:r>
            <a:r>
              <a:rPr lang="zh-CN" altLang="en-US">
                <a:sym typeface="+mn-ea"/>
              </a:rPr>
              <a:t>较好的鲁棒性。</a:t>
            </a:r>
            <a:endParaRPr lang="zh-CN" altLang="en-US">
              <a:sym typeface="+mn-ea"/>
            </a:endParaRPr>
          </a:p>
        </p:txBody>
      </p:sp>
      <p:sp>
        <p:nvSpPr>
          <p:cNvPr id="4" name="矩形 3"/>
          <p:cNvSpPr/>
          <p:nvPr>
            <p:custDataLst>
              <p:tags r:id="rId2"/>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3"/>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基于邻接矩阵</a:t>
            </a:r>
            <a:r>
              <a:rPr lang="zh-CN" altLang="en-US" sz="2400" dirty="0">
                <a:solidFill>
                  <a:schemeClr val="bg1"/>
                </a:solidFill>
                <a:latin typeface="微软雅黑" panose="020B0503020204020204" pitchFamily="34" charset="-122"/>
                <a:ea typeface="微软雅黑" panose="020B0503020204020204" pitchFamily="34" charset="-122"/>
              </a:rPr>
              <a:t>谱</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4"/>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377315" y="1122680"/>
            <a:ext cx="9585325" cy="3692525"/>
          </a:xfrm>
          <a:prstGeom prst="rect">
            <a:avLst/>
          </a:prstGeom>
          <a:noFill/>
        </p:spPr>
        <p:txBody>
          <a:bodyPr wrap="square" rtlCol="0" anchor="t">
            <a:spAutoFit/>
          </a:bodyPr>
          <a:p>
            <a:r>
              <a:rPr lang="en-US" altLang="zh-CN" b="1" spc="100"/>
              <a:t>3</a:t>
            </a:r>
            <a:r>
              <a:rPr lang="zh-CN" altLang="en-US" b="1" spc="100"/>
              <a:t>、自然连通度 ( </a:t>
            </a:r>
            <a:r>
              <a:rPr lang="en-US" altLang="zh-CN" b="1" spc="100"/>
              <a:t>   </a:t>
            </a:r>
            <a:r>
              <a:rPr lang="zh-CN" altLang="en-US" b="1" spc="100"/>
              <a:t>)</a:t>
            </a:r>
            <a:endParaRPr lang="zh-CN" altLang="en-US" b="1" spc="100"/>
          </a:p>
          <a:p>
            <a:pPr indent="457200"/>
            <a:endParaRPr lang="zh-CN" altLang="en-US" spc="100"/>
          </a:p>
          <a:p>
            <a:pPr lvl="1" indent="0" fontAlgn="auto"/>
            <a:r>
              <a:rPr lang="zh-CN" altLang="en-US" spc="100"/>
              <a:t>自然连通度可以表示为</a:t>
            </a:r>
            <a:r>
              <a:rPr lang="zh-CN" altLang="en-US" spc="100">
                <a:solidFill>
                  <a:srgbClr val="FF0000"/>
                </a:solidFill>
              </a:rPr>
              <a:t>邻接矩阵的平均特征值</a:t>
            </a:r>
            <a:endParaRPr lang="zh-CN" altLang="en-US" spc="100"/>
          </a:p>
          <a:p>
            <a:pPr lvl="1" indent="0" fontAlgn="auto"/>
            <a:endParaRPr lang="zh-CN" altLang="en-US" spc="100"/>
          </a:p>
          <a:p>
            <a:pPr lvl="1" indent="0" fontAlgn="auto"/>
            <a:r>
              <a:rPr lang="zh-CN" altLang="en-US" spc="100">
                <a:sym typeface="+mn-ea"/>
              </a:rPr>
              <a:t>通常用于</a:t>
            </a:r>
            <a:r>
              <a:rPr lang="zh-CN" altLang="en-US" spc="100">
                <a:solidFill>
                  <a:srgbClr val="FF0000"/>
                </a:solidFill>
                <a:sym typeface="+mn-ea"/>
              </a:rPr>
              <a:t>衡量网络中替代路径的可用性</a:t>
            </a:r>
            <a:r>
              <a:rPr lang="zh-CN" altLang="en-US" spc="100">
                <a:sym typeface="+mn-ea"/>
              </a:rPr>
              <a:t>，这是通过计算网络中封闭游走的加权数量来完成的。封闭游走是在同一个节点开始和结束的路径，而加权封闭游走是指为每条边分配权重的路径。通过计算网络中封闭游走的数量并对其进行适当的加权，可以确定网络中不同节点之间存在多少条替代路径。一般而言，</a:t>
            </a:r>
            <a:r>
              <a:rPr lang="zh-CN" altLang="en-US" spc="100">
                <a:solidFill>
                  <a:srgbClr val="FF0000"/>
                </a:solidFill>
                <a:sym typeface="+mn-ea"/>
              </a:rPr>
              <a:t>自然连通性较高的网络，更能抵御</a:t>
            </a:r>
            <a:r>
              <a:rPr lang="zh-CN" altLang="en-US" spc="100">
                <a:solidFill>
                  <a:srgbClr val="FF0000"/>
                </a:solidFill>
                <a:sym typeface="+mn-ea"/>
              </a:rPr>
              <a:t>各种类型的中断（例如特定节点或边缘的故障）</a:t>
            </a:r>
            <a:r>
              <a:rPr lang="zh-CN" altLang="en-US" spc="100">
                <a:solidFill>
                  <a:srgbClr val="FF0000"/>
                </a:solidFill>
                <a:sym typeface="+mn-ea"/>
              </a:rPr>
              <a:t>，因为它们有更多的替代路径可供选择。</a:t>
            </a:r>
            <a:endParaRPr lang="zh-CN" altLang="en-US" spc="100">
              <a:solidFill>
                <a:srgbClr val="FF0000"/>
              </a:solidFill>
              <a:sym typeface="+mn-ea"/>
            </a:endParaRPr>
          </a:p>
          <a:p>
            <a:pPr lvl="1" indent="0" fontAlgn="auto"/>
            <a:endParaRPr lang="zh-CN" altLang="en-US" spc="100">
              <a:sym typeface="+mn-ea"/>
            </a:endParaRPr>
          </a:p>
          <a:p>
            <a:pPr lvl="1" indent="0" fontAlgn="auto"/>
            <a:r>
              <a:rPr lang="zh-CN" altLang="en-US" spc="100">
                <a:solidFill>
                  <a:srgbClr val="FF0000"/>
                </a:solidFill>
                <a:sym typeface="+mn-ea"/>
              </a:rPr>
              <a:t>封闭游走与自然连通性和子图中心性（SC ）密切相关</a:t>
            </a:r>
            <a:r>
              <a:rPr lang="zh-CN" altLang="en-US" spc="100">
                <a:sym typeface="+mn-ea"/>
              </a:rPr>
              <a:t>，可以通过公式联系起来。</a:t>
            </a:r>
            <a:endParaRPr lang="zh-CN" altLang="en-US" spc="100">
              <a:sym typeface="+mn-ea"/>
            </a:endParaRPr>
          </a:p>
          <a:p>
            <a:pPr indent="457200"/>
            <a:endParaRPr lang="zh-CN" altLang="en-US" spc="100">
              <a:sym typeface="+mn-ea"/>
            </a:endParaRPr>
          </a:p>
        </p:txBody>
      </p:sp>
      <p:pic>
        <p:nvPicPr>
          <p:cNvPr id="4" name="图片 3"/>
          <p:cNvPicPr>
            <a:picLocks noChangeAspect="1"/>
          </p:cNvPicPr>
          <p:nvPr>
            <p:custDataLst>
              <p:tags r:id="rId2"/>
            </p:custDataLst>
          </p:nvPr>
        </p:nvPicPr>
        <p:blipFill>
          <a:blip r:embed="rId3"/>
          <a:stretch>
            <a:fillRect/>
          </a:stretch>
        </p:blipFill>
        <p:spPr>
          <a:xfrm>
            <a:off x="3271520" y="1144905"/>
            <a:ext cx="201295" cy="332740"/>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6900545" y="1557020"/>
            <a:ext cx="2162175" cy="733425"/>
          </a:xfrm>
          <a:prstGeom prst="rect">
            <a:avLst/>
          </a:prstGeom>
        </p:spPr>
      </p:pic>
      <p:pic>
        <p:nvPicPr>
          <p:cNvPr id="10" name="图片 9"/>
          <p:cNvPicPr>
            <a:picLocks noChangeAspect="1"/>
          </p:cNvPicPr>
          <p:nvPr>
            <p:custDataLst>
              <p:tags r:id="rId6"/>
            </p:custDataLst>
          </p:nvPr>
        </p:nvPicPr>
        <p:blipFill>
          <a:blip r:embed="rId7"/>
          <a:stretch>
            <a:fillRect/>
          </a:stretch>
        </p:blipFill>
        <p:spPr>
          <a:xfrm>
            <a:off x="2927350" y="4567555"/>
            <a:ext cx="5924550" cy="704850"/>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2927350" y="5519420"/>
            <a:ext cx="5829300" cy="561975"/>
          </a:xfrm>
          <a:prstGeom prst="rect">
            <a:avLst/>
          </a:prstGeom>
        </p:spPr>
      </p:pic>
      <p:pic>
        <p:nvPicPr>
          <p:cNvPr id="6" name="图片 5"/>
          <p:cNvPicPr>
            <a:picLocks noChangeAspect="1"/>
          </p:cNvPicPr>
          <p:nvPr>
            <p:custDataLst>
              <p:tags r:id="rId10"/>
            </p:custDataLst>
          </p:nvPr>
        </p:nvPicPr>
        <p:blipFill>
          <a:blip r:embed="rId11"/>
          <a:stretch>
            <a:fillRect/>
          </a:stretch>
        </p:blipFill>
        <p:spPr>
          <a:xfrm>
            <a:off x="3965575" y="6105525"/>
            <a:ext cx="3752850" cy="752475"/>
          </a:xfrm>
          <a:prstGeom prst="rect">
            <a:avLst/>
          </a:prstGeom>
        </p:spPr>
      </p:pic>
      <p:sp>
        <p:nvSpPr>
          <p:cNvPr id="8" name="矩形 7"/>
          <p:cNvSpPr/>
          <p:nvPr>
            <p:custDataLst>
              <p:tags r:id="rId12"/>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13"/>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基于邻接矩阵</a:t>
            </a:r>
            <a:r>
              <a:rPr lang="zh-CN" altLang="en-US" sz="2400" dirty="0">
                <a:solidFill>
                  <a:schemeClr val="bg1"/>
                </a:solidFill>
                <a:latin typeface="微软雅黑" panose="020B0503020204020204" pitchFamily="34" charset="-122"/>
                <a:ea typeface="微软雅黑" panose="020B0503020204020204" pitchFamily="34" charset="-122"/>
              </a:rPr>
              <a:t>谱</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14"/>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15"/>
            </p:custDataLst>
          </p:nvPr>
        </p:nvPicPr>
        <p:blipFill>
          <a:blip r:embed="rId16">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361696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645920" y="1284352"/>
            <a:ext cx="9530227" cy="4703522"/>
          </a:xfrm>
          <a:prstGeom prst="roundRect">
            <a:avLst>
              <a:gd name="adj" fmla="val 4273"/>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4545965" y="1928495"/>
            <a:ext cx="5304155" cy="3415030"/>
          </a:xfrm>
          <a:prstGeom prst="rect">
            <a:avLst/>
          </a:prstGeom>
        </p:spPr>
        <p:txBody>
          <a:bodyPr wrap="square">
            <a:spAutoFit/>
          </a:bodyPr>
          <a:lstStyle/>
          <a:p>
            <a:pPr lvl="0" algn="just">
              <a:spcAft>
                <a:spcPts val="0"/>
              </a:spcAft>
            </a:pP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、背景引言</a:t>
            </a:r>
            <a:endParaRPr lang="en-US" altLang="zh-CN" sz="2400" kern="100" dirty="0">
              <a:latin typeface="+mn-ea"/>
              <a:cs typeface="Times New Roman" panose="02020603050405020304" pitchFamily="18" charset="0"/>
            </a:endParaRPr>
          </a:p>
          <a:p>
            <a:pPr lvl="0" algn="just">
              <a:spcAft>
                <a:spcPts val="0"/>
              </a:spcAft>
            </a:pPr>
            <a:endParaRPr lang="en-US" altLang="zh-CN" sz="2400" kern="100" dirty="0">
              <a:effectLst/>
              <a:latin typeface="+mn-ea"/>
              <a:cs typeface="Times New Roman" panose="02020603050405020304" pitchFamily="18" charset="0"/>
            </a:endParaRPr>
          </a:p>
          <a:p>
            <a:pPr lvl="0" algn="just">
              <a:spcAft>
                <a:spcPts val="0"/>
              </a:spcAft>
            </a:pP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、鲁棒性度量方法</a:t>
            </a:r>
            <a:endParaRPr lang="zh-CN" altLang="en-US" sz="2400" kern="100" dirty="0">
              <a:latin typeface="+mn-ea"/>
              <a:cs typeface="Times New Roman" panose="02020603050405020304" pitchFamily="18" charset="0"/>
            </a:endParaRPr>
          </a:p>
          <a:p>
            <a:pPr lvl="0" algn="just">
              <a:spcAft>
                <a:spcPts val="0"/>
              </a:spcAft>
            </a:pPr>
            <a:endParaRPr lang="zh-CN" altLang="en-US" sz="2400" kern="100" dirty="0">
              <a:latin typeface="+mn-ea"/>
              <a:cs typeface="Times New Roman" panose="02020603050405020304" pitchFamily="18" charset="0"/>
            </a:endParaRPr>
          </a:p>
          <a:p>
            <a:pPr lvl="0" algn="just">
              <a:spcAft>
                <a:spcPts val="0"/>
              </a:spcAft>
            </a:pPr>
            <a:r>
              <a:rPr lang="en-US" altLang="zh-CN" sz="2400" kern="100" dirty="0">
                <a:latin typeface="+mn-ea"/>
                <a:cs typeface="Times New Roman" panose="02020603050405020304" pitchFamily="18" charset="0"/>
              </a:rPr>
              <a:t>3</a:t>
            </a:r>
            <a:r>
              <a:rPr lang="zh-CN" altLang="en-US" sz="2400" kern="100" dirty="0">
                <a:latin typeface="+mn-ea"/>
                <a:cs typeface="Times New Roman" panose="02020603050405020304" pitchFamily="18" charset="0"/>
              </a:rPr>
              <a:t>、故障和攻击</a:t>
            </a:r>
            <a:endParaRPr lang="zh-CN" altLang="en-US" sz="2400" kern="100" dirty="0">
              <a:latin typeface="+mn-ea"/>
              <a:cs typeface="Times New Roman" panose="02020603050405020304" pitchFamily="18" charset="0"/>
            </a:endParaRPr>
          </a:p>
          <a:p>
            <a:pPr lvl="0" algn="just">
              <a:spcAft>
                <a:spcPts val="0"/>
              </a:spcAft>
            </a:pPr>
            <a:endParaRPr lang="zh-CN" altLang="en-US" sz="2400" kern="100" dirty="0">
              <a:latin typeface="+mn-ea"/>
              <a:cs typeface="Times New Roman" panose="02020603050405020304" pitchFamily="18" charset="0"/>
            </a:endParaRPr>
          </a:p>
          <a:p>
            <a:pPr lvl="0" algn="just">
              <a:spcAft>
                <a:spcPts val="0"/>
              </a:spcAft>
            </a:pPr>
            <a:r>
              <a:rPr lang="en-US" altLang="zh-CN" sz="2400" kern="100" dirty="0">
                <a:latin typeface="+mn-ea"/>
                <a:cs typeface="Times New Roman" panose="02020603050405020304" pitchFamily="18" charset="0"/>
              </a:rPr>
              <a:t>4</a:t>
            </a:r>
            <a:r>
              <a:rPr lang="zh-CN" altLang="en-US" sz="2400" kern="100" dirty="0">
                <a:latin typeface="+mn-ea"/>
                <a:cs typeface="Times New Roman" panose="02020603050405020304" pitchFamily="18" charset="0"/>
              </a:rPr>
              <a:t>、网络防御</a:t>
            </a:r>
            <a:endParaRPr lang="zh-CN" altLang="en-US" sz="2400" kern="100" dirty="0">
              <a:latin typeface="+mn-ea"/>
              <a:cs typeface="Times New Roman" panose="02020603050405020304" pitchFamily="18" charset="0"/>
            </a:endParaRPr>
          </a:p>
          <a:p>
            <a:pPr lvl="0" algn="just">
              <a:spcAft>
                <a:spcPts val="0"/>
              </a:spcAft>
            </a:pPr>
            <a:endParaRPr lang="zh-CN" altLang="en-US" sz="2400" kern="100" dirty="0">
              <a:latin typeface="+mn-ea"/>
              <a:cs typeface="Times New Roman" panose="02020603050405020304" pitchFamily="18" charset="0"/>
            </a:endParaRPr>
          </a:p>
          <a:p>
            <a:pPr lvl="0" algn="just">
              <a:spcAft>
                <a:spcPts val="0"/>
              </a:spcAft>
            </a:pPr>
            <a:r>
              <a:rPr lang="en-US" altLang="zh-CN" sz="2400" kern="100" dirty="0">
                <a:latin typeface="+mn-ea"/>
                <a:cs typeface="Times New Roman" panose="02020603050405020304" pitchFamily="18" charset="0"/>
              </a:rPr>
              <a:t>5</a:t>
            </a:r>
            <a:r>
              <a:rPr lang="zh-CN" altLang="en-US" sz="2400" kern="100" dirty="0">
                <a:latin typeface="+mn-ea"/>
                <a:cs typeface="Times New Roman" panose="02020603050405020304" pitchFamily="18" charset="0"/>
              </a:rPr>
              <a:t>、结论与展望</a:t>
            </a:r>
            <a:endParaRPr lang="zh-CN" altLang="en-US" sz="2400" kern="100" dirty="0">
              <a:latin typeface="+mn-ea"/>
              <a:cs typeface="Times New Roman" panose="02020603050405020304" pitchFamily="18" charset="0"/>
            </a:endParaRPr>
          </a:p>
        </p:txBody>
      </p:sp>
      <p:sp>
        <p:nvSpPr>
          <p:cNvPr id="2" name="文本框 1"/>
          <p:cNvSpPr txBox="1"/>
          <p:nvPr/>
        </p:nvSpPr>
        <p:spPr>
          <a:xfrm>
            <a:off x="2199494" y="1810534"/>
            <a:ext cx="889146" cy="3784600"/>
          </a:xfrm>
          <a:prstGeom prst="rect">
            <a:avLst/>
          </a:prstGeom>
          <a:noFill/>
        </p:spPr>
        <p:txBody>
          <a:bodyPr wrap="square" rtlCol="0">
            <a:spAutoFit/>
          </a:bodyPr>
          <a:lstStyle/>
          <a:p>
            <a:r>
              <a:rPr lang="zh-CN" altLang="en-US" sz="6000" b="1" dirty="0">
                <a:solidFill>
                  <a:srgbClr val="2F5597"/>
                </a:solidFill>
                <a:latin typeface="微软雅黑" panose="020B0503020204020204" pitchFamily="34" charset="-122"/>
                <a:ea typeface="微软雅黑" panose="020B0503020204020204" pitchFamily="34" charset="-122"/>
              </a:rPr>
              <a:t>文章</a:t>
            </a:r>
            <a:r>
              <a:rPr lang="zh-CN" altLang="en-US" sz="6000" b="1" dirty="0">
                <a:solidFill>
                  <a:srgbClr val="2F5597"/>
                </a:solidFill>
                <a:latin typeface="微软雅黑" panose="020B0503020204020204" pitchFamily="34" charset="-122"/>
                <a:ea typeface="微软雅黑" panose="020B0503020204020204" pitchFamily="34" charset="-122"/>
              </a:rPr>
              <a:t>结构</a:t>
            </a:r>
            <a:endParaRPr lang="zh-CN" altLang="en-US" sz="6000" b="1" dirty="0">
              <a:solidFill>
                <a:srgbClr val="2F559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0" y="941070"/>
            <a:ext cx="9585325" cy="434975"/>
          </a:xfrm>
          <a:prstGeom prst="rect">
            <a:avLst/>
          </a:prstGeom>
          <a:noFill/>
        </p:spPr>
        <p:txBody>
          <a:bodyPr wrap="square" rtlCol="0" anchor="t">
            <a:noAutofit/>
          </a:bodyPr>
          <a:p>
            <a:r>
              <a:rPr lang="en-US" altLang="zh-CN" b="1"/>
              <a:t>4</a:t>
            </a:r>
            <a:r>
              <a:rPr lang="zh-CN" altLang="en-US" b="1"/>
              <a:t>、谱缩放 ( </a:t>
            </a:r>
            <a:r>
              <a:rPr lang="en-US" altLang="zh-CN" b="1"/>
              <a:t>ξ </a:t>
            </a:r>
            <a:r>
              <a:rPr lang="zh-CN" altLang="en-US" b="1"/>
              <a:t>)</a:t>
            </a:r>
            <a:endParaRPr lang="zh-CN" altLang="en-US" b="1"/>
          </a:p>
          <a:p>
            <a:pPr indent="457200"/>
            <a:endParaRPr lang="zh-CN" altLang="en-US"/>
          </a:p>
          <a:p>
            <a:pPr indent="457200"/>
            <a:endParaRPr lang="zh-CN" altLang="en-US">
              <a:sym typeface="+mn-ea"/>
            </a:endParaRPr>
          </a:p>
        </p:txBody>
      </p:sp>
      <p:sp>
        <p:nvSpPr>
          <p:cNvPr id="8" name="矩形 7"/>
          <p:cNvSpPr/>
          <p:nvPr>
            <p:custDataLst>
              <p:tags r:id="rId2"/>
            </p:custDataLst>
          </p:nvPr>
        </p:nvSpPr>
        <p:spPr>
          <a:xfrm>
            <a:off x="0" y="0"/>
            <a:ext cx="12192000" cy="7874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3"/>
            </p:custDataLst>
          </p:nvPr>
        </p:nvSpPr>
        <p:spPr>
          <a:xfrm>
            <a:off x="1410970" y="19240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基于邻接矩阵</a:t>
            </a:r>
            <a:r>
              <a:rPr lang="zh-CN" altLang="en-US" sz="2400" dirty="0">
                <a:solidFill>
                  <a:schemeClr val="bg1"/>
                </a:solidFill>
                <a:latin typeface="微软雅黑" panose="020B0503020204020204" pitchFamily="34" charset="-122"/>
                <a:ea typeface="微软雅黑" panose="020B0503020204020204" pitchFamily="34" charset="-122"/>
              </a:rPr>
              <a:t>谱</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4"/>
            </p:custDataLst>
          </p:nvPr>
        </p:nvCxnSpPr>
        <p:spPr>
          <a:xfrm flipV="1">
            <a:off x="782320" y="65425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76446" y="86341"/>
            <a:ext cx="700966" cy="700966"/>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4005580" y="1888490"/>
            <a:ext cx="4124960" cy="4341495"/>
          </a:xfrm>
          <a:prstGeom prst="rect">
            <a:avLst/>
          </a:prstGeom>
          <a:ln>
            <a:solidFill>
              <a:schemeClr val="tx1"/>
            </a:solidFill>
          </a:ln>
        </p:spPr>
      </p:pic>
      <p:pic>
        <p:nvPicPr>
          <p:cNvPr id="3" name="图片 2"/>
          <p:cNvPicPr>
            <a:picLocks noChangeAspect="1"/>
          </p:cNvPicPr>
          <p:nvPr>
            <p:custDataLst>
              <p:tags r:id="rId9"/>
            </p:custDataLst>
          </p:nvPr>
        </p:nvPicPr>
        <p:blipFill>
          <a:blip r:embed="rId10"/>
          <a:stretch>
            <a:fillRect/>
          </a:stretch>
        </p:blipFill>
        <p:spPr>
          <a:xfrm>
            <a:off x="0" y="1376045"/>
            <a:ext cx="3946525" cy="2339340"/>
          </a:xfrm>
          <a:prstGeom prst="rect">
            <a:avLst/>
          </a:prstGeom>
          <a:ln>
            <a:solidFill>
              <a:schemeClr val="tx1"/>
            </a:solidFill>
          </a:ln>
        </p:spPr>
      </p:pic>
      <p:pic>
        <p:nvPicPr>
          <p:cNvPr id="4" name="图片 3"/>
          <p:cNvPicPr>
            <a:picLocks noChangeAspect="1"/>
          </p:cNvPicPr>
          <p:nvPr>
            <p:custDataLst>
              <p:tags r:id="rId11"/>
            </p:custDataLst>
          </p:nvPr>
        </p:nvPicPr>
        <p:blipFill>
          <a:blip r:embed="rId12"/>
          <a:stretch>
            <a:fillRect/>
          </a:stretch>
        </p:blipFill>
        <p:spPr>
          <a:xfrm>
            <a:off x="8216900" y="2546985"/>
            <a:ext cx="3975100" cy="4311015"/>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0" y="800735"/>
            <a:ext cx="9585325" cy="737235"/>
          </a:xfrm>
          <a:prstGeom prst="rect">
            <a:avLst/>
          </a:prstGeom>
          <a:noFill/>
        </p:spPr>
        <p:txBody>
          <a:bodyPr wrap="square" rtlCol="0" anchor="t">
            <a:spAutoFit/>
          </a:bodyPr>
          <a:p>
            <a:r>
              <a:rPr lang="en-US" altLang="zh-CN" b="1"/>
              <a:t>5</a:t>
            </a:r>
            <a:r>
              <a:rPr lang="zh-CN" altLang="en-US" b="1"/>
              <a:t>、</a:t>
            </a:r>
            <a:r>
              <a:rPr b="1"/>
              <a:t>广义</a:t>
            </a:r>
            <a:r>
              <a:rPr lang="zh-CN" b="1"/>
              <a:t>鲁棒性</a:t>
            </a:r>
            <a:r>
              <a:rPr b="1"/>
              <a:t>指数 ( </a:t>
            </a:r>
            <a:r>
              <a:rPr sz="2400" b="1"/>
              <a:t>r</a:t>
            </a:r>
            <a:r>
              <a:rPr sz="2400" b="1" baseline="-25000"/>
              <a:t>k</a:t>
            </a:r>
            <a:r>
              <a:rPr b="1"/>
              <a:t> )</a:t>
            </a:r>
            <a:endParaRPr b="1"/>
          </a:p>
          <a:p>
            <a:pPr indent="457200"/>
            <a:endParaRPr lang="zh-CN" altLang="en-US" b="1">
              <a:sym typeface="+mn-ea"/>
            </a:endParaRPr>
          </a:p>
        </p:txBody>
      </p:sp>
      <p:pic>
        <p:nvPicPr>
          <p:cNvPr id="4" name="图片 3"/>
          <p:cNvPicPr>
            <a:picLocks noChangeAspect="1"/>
          </p:cNvPicPr>
          <p:nvPr>
            <p:custDataLst>
              <p:tags r:id="rId2"/>
            </p:custDataLst>
          </p:nvPr>
        </p:nvPicPr>
        <p:blipFill>
          <a:blip r:embed="rId3"/>
          <a:stretch>
            <a:fillRect/>
          </a:stretch>
        </p:blipFill>
        <p:spPr>
          <a:xfrm>
            <a:off x="86995" y="1537970"/>
            <a:ext cx="5810250" cy="2896235"/>
          </a:xfrm>
          <a:prstGeom prst="rect">
            <a:avLst/>
          </a:prstGeom>
          <a:ln>
            <a:solidFill>
              <a:schemeClr val="tx1"/>
            </a:solidFill>
          </a:ln>
        </p:spPr>
      </p:pic>
      <p:sp>
        <p:nvSpPr>
          <p:cNvPr id="8" name="矩形 7"/>
          <p:cNvSpPr/>
          <p:nvPr>
            <p:custDataLst>
              <p:tags r:id="rId4"/>
            </p:custDataLst>
          </p:nvPr>
        </p:nvSpPr>
        <p:spPr>
          <a:xfrm>
            <a:off x="0" y="0"/>
            <a:ext cx="12192000" cy="7874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1410970" y="19240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基于邻接矩阵</a:t>
            </a:r>
            <a:r>
              <a:rPr lang="zh-CN" altLang="en-US" sz="2400" dirty="0">
                <a:solidFill>
                  <a:schemeClr val="bg1"/>
                </a:solidFill>
                <a:latin typeface="微软雅黑" panose="020B0503020204020204" pitchFamily="34" charset="-122"/>
                <a:ea typeface="微软雅黑" panose="020B0503020204020204" pitchFamily="34" charset="-122"/>
              </a:rPr>
              <a:t>谱</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6"/>
            </p:custDataLst>
          </p:nvPr>
        </p:nvCxnSpPr>
        <p:spPr>
          <a:xfrm flipV="1">
            <a:off x="782320" y="65425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676446" y="86341"/>
            <a:ext cx="700966" cy="700966"/>
          </a:xfrm>
          <a:prstGeom prst="rect">
            <a:avLst/>
          </a:prstGeom>
        </p:spPr>
      </p:pic>
      <p:pic>
        <p:nvPicPr>
          <p:cNvPr id="6" name="图片 5"/>
          <p:cNvPicPr>
            <a:picLocks noChangeAspect="1"/>
          </p:cNvPicPr>
          <p:nvPr>
            <p:custDataLst>
              <p:tags r:id="rId9"/>
            </p:custDataLst>
          </p:nvPr>
        </p:nvPicPr>
        <p:blipFill>
          <a:blip r:embed="rId10"/>
          <a:stretch>
            <a:fillRect/>
          </a:stretch>
        </p:blipFill>
        <p:spPr>
          <a:xfrm>
            <a:off x="6042025" y="2807335"/>
            <a:ext cx="5767705" cy="3641725"/>
          </a:xfrm>
          <a:prstGeom prst="rect">
            <a:avLst/>
          </a:prstGeom>
          <a:ln>
            <a:solidFill>
              <a:schemeClr val="tx1"/>
            </a:solidFill>
          </a:ln>
        </p:spPr>
      </p:pic>
      <p:sp>
        <p:nvSpPr>
          <p:cNvPr id="9" name="矩形 8"/>
          <p:cNvSpPr/>
          <p:nvPr/>
        </p:nvSpPr>
        <p:spPr>
          <a:xfrm>
            <a:off x="114935" y="1564640"/>
            <a:ext cx="2682875" cy="2997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2"/>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基于拉普拉斯</a:t>
            </a:r>
            <a:r>
              <a:rPr lang="zh-CN" altLang="en-US" sz="2400" dirty="0">
                <a:solidFill>
                  <a:schemeClr val="bg1"/>
                </a:solidFill>
                <a:latin typeface="微软雅黑" panose="020B0503020204020204" pitchFamily="34" charset="-122"/>
                <a:ea typeface="微软雅黑" panose="020B0503020204020204" pitchFamily="34" charset="-122"/>
              </a:rPr>
              <a:t>矩阵</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3"/>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2" name="图片 1"/>
          <p:cNvPicPr>
            <a:picLocks noChangeAspect="1"/>
          </p:cNvPicPr>
          <p:nvPr>
            <p:custDataLst>
              <p:tags r:id="rId6"/>
            </p:custDataLst>
          </p:nvPr>
        </p:nvPicPr>
        <p:blipFill>
          <a:blip r:embed="rId7"/>
          <a:stretch>
            <a:fillRect/>
          </a:stretch>
        </p:blipFill>
        <p:spPr>
          <a:xfrm>
            <a:off x="2607945" y="1317625"/>
            <a:ext cx="6975475" cy="52146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120775" y="1656080"/>
            <a:ext cx="9951085" cy="4276725"/>
          </a:xfrm>
          <a:prstGeom prst="rect">
            <a:avLst/>
          </a:prstGeom>
          <a:noFill/>
        </p:spPr>
        <p:txBody>
          <a:bodyPr wrap="square" rtlCol="0" anchor="t">
            <a:spAutoFit/>
          </a:bodyPr>
          <a:p>
            <a:r>
              <a:rPr lang="en-US" altLang="zh-CN" b="1"/>
              <a:t>1</a:t>
            </a:r>
            <a:r>
              <a:rPr lang="zh-CN" altLang="en-US" b="1"/>
              <a:t>、代数连通性 ( µ</a:t>
            </a:r>
            <a:r>
              <a:rPr lang="zh-CN" altLang="en-US" b="1" baseline="-25000"/>
              <a:t>2</a:t>
            </a:r>
            <a:r>
              <a:rPr lang="zh-CN" altLang="en-US" b="1"/>
              <a:t> )</a:t>
            </a:r>
            <a:endParaRPr lang="zh-CN" altLang="en-US" b="1"/>
          </a:p>
          <a:p>
            <a:endParaRPr lang="zh-CN" altLang="en-US" b="1"/>
          </a:p>
          <a:p>
            <a:endParaRPr lang="zh-CN" altLang="en-US"/>
          </a:p>
          <a:p>
            <a:pPr lvl="1"/>
            <a:r>
              <a:rPr lang="zh-CN" altLang="en-US">
                <a:solidFill>
                  <a:srgbClr val="FF0000"/>
                </a:solidFill>
              </a:rPr>
              <a:t>网络拉普拉斯矩阵的第二小特征值</a:t>
            </a:r>
            <a:r>
              <a:rPr lang="zh-CN" altLang="en-US">
                <a:solidFill>
                  <a:srgbClr val="FF0000"/>
                </a:solidFill>
                <a:sym typeface="+mn-ea"/>
              </a:rPr>
              <a:t>µ</a:t>
            </a:r>
            <a:r>
              <a:rPr lang="zh-CN" altLang="en-US" baseline="-25000">
                <a:solidFill>
                  <a:srgbClr val="FF0000"/>
                </a:solidFill>
                <a:sym typeface="+mn-ea"/>
              </a:rPr>
              <a:t>2</a:t>
            </a:r>
            <a:r>
              <a:rPr lang="zh-CN" altLang="en-US">
                <a:solidFill>
                  <a:srgbClr val="FF0000"/>
                </a:solidFill>
              </a:rPr>
              <a:t>称为代数连通性</a:t>
            </a:r>
            <a:r>
              <a:rPr lang="zh-CN" altLang="en-US"/>
              <a:t>，也称为费德勒向量。由于拉普拉斯矩阵是对称的、半正定的且行数之和为 0，因此特征值是实数且非负的，最小特征值为零；</a:t>
            </a:r>
            <a:r>
              <a:rPr lang="zh-CN" altLang="en-US">
                <a:solidFill>
                  <a:srgbClr val="FF0000"/>
                </a:solidFill>
              </a:rPr>
              <a:t>零特征值的重数与连通分量的数量有关</a:t>
            </a:r>
            <a:r>
              <a:rPr lang="zh-CN" altLang="en-US"/>
              <a:t>。对于断开的图（没有</a:t>
            </a:r>
            <a:r>
              <a:rPr lang="zh-CN" altLang="en-US"/>
              <a:t>边），这意味着代数连通性始终为零。计算代数连通性的时间复杂度为 O(m + n) 。</a:t>
            </a:r>
            <a:endParaRPr lang="zh-CN" altLang="en-US"/>
          </a:p>
          <a:p>
            <a:pPr lvl="1"/>
            <a:endParaRPr lang="zh-CN" altLang="en-US"/>
          </a:p>
          <a:p>
            <a:pPr lvl="1"/>
            <a:endParaRPr lang="zh-CN" altLang="en-US"/>
          </a:p>
          <a:p>
            <a:pPr lvl="1"/>
            <a:endParaRPr lang="zh-CN" altLang="en-US"/>
          </a:p>
          <a:p>
            <a:pPr lvl="1"/>
            <a:r>
              <a:rPr lang="zh-CN" altLang="en-US" u="sng">
                <a:sym typeface="+mn-ea"/>
              </a:rPr>
              <a:t>该指标与</a:t>
            </a:r>
            <a:r>
              <a:rPr lang="en-US" altLang="zh-CN" u="sng">
                <a:sym typeface="+mn-ea"/>
              </a:rPr>
              <a:t>G</a:t>
            </a:r>
            <a:r>
              <a:rPr lang="zh-CN" altLang="en-US" u="sng">
                <a:sym typeface="+mn-ea"/>
              </a:rPr>
              <a:t>的鲁棒性的关系</a:t>
            </a:r>
            <a:r>
              <a:rPr lang="zh-CN" altLang="en-US">
                <a:sym typeface="+mn-ea"/>
              </a:rPr>
              <a:t>：</a:t>
            </a:r>
            <a:endParaRPr lang="zh-CN" altLang="en-US">
              <a:sym typeface="+mn-ea"/>
            </a:endParaRPr>
          </a:p>
          <a:p>
            <a:pPr lvl="1"/>
            <a:endParaRPr lang="zh-CN" altLang="en-US"/>
          </a:p>
          <a:p>
            <a:pPr lvl="1"/>
            <a:r>
              <a:rPr lang="zh-CN" altLang="en-US"/>
              <a:t>代数连通性 µ</a:t>
            </a:r>
            <a:r>
              <a:rPr lang="zh-CN" altLang="en-US" baseline="-25000"/>
              <a:t>2 </a:t>
            </a:r>
            <a:r>
              <a:rPr lang="zh-CN" altLang="en-US"/>
              <a:t>越大，</a:t>
            </a:r>
            <a:r>
              <a:rPr lang="zh-CN" altLang="en-US"/>
              <a:t>网络越鲁棒</a:t>
            </a:r>
            <a:endParaRPr lang="zh-CN" altLang="en-US"/>
          </a:p>
          <a:p>
            <a:pPr lvl="1"/>
            <a:r>
              <a:rPr lang="zh-CN" altLang="en-US"/>
              <a:t>且与节点连通度 </a:t>
            </a:r>
            <a:r>
              <a:rPr lang="zh-CN" altLang="en-US" sz="2000"/>
              <a:t>κ</a:t>
            </a:r>
            <a:r>
              <a:rPr lang="zh-CN" altLang="en-US" sz="2000" baseline="-25000"/>
              <a:t>v</a:t>
            </a:r>
            <a:r>
              <a:rPr lang="zh-CN" altLang="en-US"/>
              <a:t> 和边连通度 </a:t>
            </a:r>
            <a:r>
              <a:rPr lang="zh-CN" altLang="en-US" sz="2000"/>
              <a:t>κ</a:t>
            </a:r>
            <a:r>
              <a:rPr lang="zh-CN" altLang="en-US" sz="2000" baseline="-25000"/>
              <a:t>e</a:t>
            </a:r>
            <a:r>
              <a:rPr lang="zh-CN" altLang="en-US"/>
              <a:t> 之间的关系：其中 µ</a:t>
            </a:r>
            <a:r>
              <a:rPr lang="zh-CN" altLang="en-US" baseline="-25000"/>
              <a:t>2</a:t>
            </a:r>
            <a:r>
              <a:rPr lang="zh-CN" altLang="en-US"/>
              <a:t> 用作下界 </a:t>
            </a:r>
            <a:r>
              <a:rPr lang="zh-CN" altLang="en-US">
                <a:solidFill>
                  <a:srgbClr val="FF0000"/>
                </a:solidFill>
              </a:rPr>
              <a:t>0 ≤ µ</a:t>
            </a:r>
            <a:r>
              <a:rPr lang="zh-CN" altLang="en-US" baseline="-25000">
                <a:solidFill>
                  <a:srgbClr val="FF0000"/>
                </a:solidFill>
              </a:rPr>
              <a:t>2</a:t>
            </a:r>
            <a:r>
              <a:rPr lang="zh-CN" altLang="en-US">
                <a:solidFill>
                  <a:srgbClr val="FF0000"/>
                </a:solidFill>
              </a:rPr>
              <a:t> ≤ κ</a:t>
            </a:r>
            <a:r>
              <a:rPr lang="zh-CN" altLang="en-US" baseline="-25000">
                <a:solidFill>
                  <a:srgbClr val="FF0000"/>
                </a:solidFill>
              </a:rPr>
              <a:t>v</a:t>
            </a:r>
            <a:r>
              <a:rPr lang="zh-CN" altLang="en-US">
                <a:solidFill>
                  <a:srgbClr val="FF0000"/>
                </a:solidFill>
              </a:rPr>
              <a:t> ≤κ</a:t>
            </a:r>
            <a:r>
              <a:rPr lang="zh-CN" altLang="en-US" baseline="-25000">
                <a:solidFill>
                  <a:srgbClr val="FF0000"/>
                </a:solidFill>
              </a:rPr>
              <a:t>e</a:t>
            </a:r>
            <a:r>
              <a:rPr lang="zh-CN" altLang="en-US">
                <a:solidFill>
                  <a:srgbClr val="FF0000"/>
                </a:solidFill>
              </a:rPr>
              <a:t> ≤ d</a:t>
            </a:r>
            <a:r>
              <a:rPr lang="zh-CN" altLang="en-US" baseline="-25000">
                <a:solidFill>
                  <a:srgbClr val="FF0000"/>
                </a:solidFill>
              </a:rPr>
              <a:t>min</a:t>
            </a:r>
            <a:r>
              <a:rPr lang="zh-CN" altLang="en-US">
                <a:solidFill>
                  <a:srgbClr val="FF0000"/>
                </a:solidFill>
              </a:rPr>
              <a:t> </a:t>
            </a:r>
            <a:r>
              <a:rPr lang="zh-CN" altLang="en-US"/>
              <a:t>这意味着具有较大代数连通性的网络更难断开（即需要删除更多边、节点） </a:t>
            </a:r>
            <a:endParaRPr lang="zh-CN" altLang="en-US"/>
          </a:p>
        </p:txBody>
      </p:sp>
      <p:sp>
        <p:nvSpPr>
          <p:cNvPr id="4" name="矩形 3"/>
          <p:cNvSpPr/>
          <p:nvPr>
            <p:custDataLst>
              <p:tags r:id="rId2"/>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3"/>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基于拉普拉斯</a:t>
            </a:r>
            <a:r>
              <a:rPr lang="zh-CN" altLang="en-US" sz="2400" dirty="0">
                <a:solidFill>
                  <a:schemeClr val="bg1"/>
                </a:solidFill>
                <a:latin typeface="微软雅黑" panose="020B0503020204020204" pitchFamily="34" charset="-122"/>
                <a:ea typeface="微软雅黑" panose="020B0503020204020204" pitchFamily="34" charset="-122"/>
              </a:rPr>
              <a:t>矩阵</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4"/>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410970" y="1308735"/>
            <a:ext cx="9585325" cy="5077460"/>
          </a:xfrm>
          <a:prstGeom prst="rect">
            <a:avLst/>
          </a:prstGeom>
          <a:noFill/>
        </p:spPr>
        <p:txBody>
          <a:bodyPr wrap="square" rtlCol="0" anchor="t">
            <a:spAutoFit/>
          </a:bodyPr>
          <a:p>
            <a:r>
              <a:rPr lang="en-US" altLang="zh-CN" b="1"/>
              <a:t>2</a:t>
            </a:r>
            <a:r>
              <a:rPr lang="zh-CN" altLang="en-US" b="1"/>
              <a:t>、生成树数量 ( T )</a:t>
            </a:r>
            <a:endParaRPr lang="zh-CN" altLang="en-US" b="1"/>
          </a:p>
          <a:p>
            <a:endParaRPr lang="zh-CN" altLang="en-US" b="1"/>
          </a:p>
          <a:p>
            <a:pPr lvl="1"/>
            <a:r>
              <a:rPr lang="zh-CN" altLang="en-US"/>
              <a:t>生成树是 G 的子图，包含 n 节点、n - 1 边且无环。可以将其可视化为一个</a:t>
            </a:r>
            <a:r>
              <a:rPr lang="zh-CN" altLang="en-US">
                <a:solidFill>
                  <a:srgbClr val="FF0000"/>
                </a:solidFill>
              </a:rPr>
              <a:t>用尽可能少的边数连接所有顶点的子图</a:t>
            </a:r>
            <a:r>
              <a:rPr lang="zh-CN" altLang="en-US"/>
              <a:t>。生成树的数量 </a:t>
            </a:r>
            <a:r>
              <a:rPr lang="zh-CN" altLang="en-US">
                <a:solidFill>
                  <a:srgbClr val="FF0000"/>
                </a:solidFill>
              </a:rPr>
              <a:t>T 是可以在图中找到的唯一生成树的数量</a:t>
            </a:r>
            <a:r>
              <a:rPr lang="zh-CN" altLang="en-US"/>
              <a:t>。该度量最初被建议作为图保持连接能力的指标；Baras 和Hovareshti 将其扩展为网络鲁棒性的指标。根据基尔霍夫矩阵树定理 ，生成树的数量 </a:t>
            </a:r>
            <a:r>
              <a:rPr lang="zh-CN" altLang="en-US">
                <a:solidFill>
                  <a:srgbClr val="FF0000"/>
                </a:solidFill>
              </a:rPr>
              <a:t>T 可以写为拉普拉斯特征值的函数</a:t>
            </a:r>
            <a:r>
              <a:rPr lang="en-US" altLang="zh-CN"/>
              <a:t>.</a:t>
            </a:r>
            <a:endParaRPr lang="en-US" altLang="zh-CN"/>
          </a:p>
          <a:p>
            <a:pPr lvl="1"/>
            <a:endParaRPr lang="en-US" altLang="zh-CN"/>
          </a:p>
          <a:p>
            <a:pPr lvl="1"/>
            <a:endParaRPr lang="en-US" altLang="zh-CN"/>
          </a:p>
          <a:p>
            <a:pPr lvl="1"/>
            <a:endParaRPr lang="en-US" altLang="zh-CN"/>
          </a:p>
          <a:p>
            <a:pPr lvl="1"/>
            <a:endParaRPr lang="en-US" altLang="zh-CN"/>
          </a:p>
          <a:p>
            <a:pPr lvl="1"/>
            <a:r>
              <a:rPr lang="zh-CN" altLang="en-US"/>
              <a:t>由于计算完整拉普拉斯谱，此测量的时间复杂度为O(n</a:t>
            </a:r>
            <a:r>
              <a:rPr lang="zh-CN" altLang="en-US" baseline="30000"/>
              <a:t>3</a:t>
            </a:r>
            <a:r>
              <a:rPr lang="zh-CN" altLang="en-US"/>
              <a:t>) 。</a:t>
            </a:r>
            <a:endParaRPr lang="zh-CN" altLang="en-US"/>
          </a:p>
          <a:p>
            <a:pPr lvl="1"/>
            <a:endParaRPr lang="zh-CN" altLang="en-US"/>
          </a:p>
          <a:p>
            <a:pPr lvl="1"/>
            <a:endParaRPr lang="zh-CN" altLang="en-US"/>
          </a:p>
          <a:p>
            <a:pPr lvl="1"/>
            <a:endParaRPr lang="zh-CN" altLang="en-US">
              <a:sym typeface="+mn-ea"/>
            </a:endParaRPr>
          </a:p>
          <a:p>
            <a:pPr lvl="1"/>
            <a:r>
              <a:rPr lang="zh-CN" altLang="en-US" u="sng">
                <a:sym typeface="+mn-ea"/>
              </a:rPr>
              <a:t>该指标与</a:t>
            </a:r>
            <a:r>
              <a:rPr lang="en-US" altLang="zh-CN" u="sng">
                <a:sym typeface="+mn-ea"/>
              </a:rPr>
              <a:t>G</a:t>
            </a:r>
            <a:r>
              <a:rPr lang="zh-CN" altLang="en-US" u="sng">
                <a:sym typeface="+mn-ea"/>
              </a:rPr>
              <a:t>鲁棒性的关系</a:t>
            </a:r>
            <a:r>
              <a:rPr lang="zh-CN" altLang="en-US">
                <a:sym typeface="+mn-ea"/>
              </a:rPr>
              <a:t>：</a:t>
            </a:r>
            <a:endParaRPr lang="zh-CN" altLang="en-US">
              <a:sym typeface="+mn-ea"/>
            </a:endParaRPr>
          </a:p>
          <a:p>
            <a:pPr lvl="1"/>
            <a:r>
              <a:rPr lang="zh-CN" altLang="en-US"/>
              <a:t>生成树的数量越多，图就越鲁棒。这可以从网络连接的角度来看，</a:t>
            </a:r>
            <a:r>
              <a:rPr lang="zh-CN" altLang="en-US">
                <a:solidFill>
                  <a:srgbClr val="FF0000"/>
                </a:solidFill>
              </a:rPr>
              <a:t>更大的生成树集合提供了更多的替代路径</a:t>
            </a:r>
            <a:r>
              <a:rPr lang="zh-CN" altLang="en-US"/>
              <a:t>。不幸的是，这种方法不适用于断开连接的图，因为根据定义，生成树必须包含所有顶点。</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5299710" y="3122295"/>
            <a:ext cx="1592580" cy="853440"/>
          </a:xfrm>
          <a:prstGeom prst="rect">
            <a:avLst/>
          </a:prstGeom>
        </p:spPr>
      </p:pic>
      <p:sp>
        <p:nvSpPr>
          <p:cNvPr id="6" name="矩形 5"/>
          <p:cNvSpPr/>
          <p:nvPr>
            <p:custDataLst>
              <p:tags r:id="rId4"/>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5"/>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基于拉普拉斯</a:t>
            </a:r>
            <a:r>
              <a:rPr lang="zh-CN" altLang="en-US" sz="2400" dirty="0">
                <a:solidFill>
                  <a:schemeClr val="bg1"/>
                </a:solidFill>
                <a:latin typeface="微软雅黑" panose="020B0503020204020204" pitchFamily="34" charset="-122"/>
                <a:ea typeface="微软雅黑" panose="020B0503020204020204" pitchFamily="34" charset="-122"/>
              </a:rPr>
              <a:t>矩阵</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6"/>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1056005" y="1122680"/>
            <a:ext cx="9940925" cy="5354320"/>
          </a:xfrm>
          <a:prstGeom prst="rect">
            <a:avLst/>
          </a:prstGeom>
          <a:noFill/>
        </p:spPr>
        <p:txBody>
          <a:bodyPr wrap="square" rtlCol="0" anchor="t">
            <a:spAutoFit/>
          </a:bodyPr>
          <a:p>
            <a:r>
              <a:rPr lang="en-US" altLang="zh-CN" b="1">
                <a:solidFill>
                  <a:schemeClr val="tx1"/>
                </a:solidFill>
              </a:rPr>
              <a:t>3</a:t>
            </a:r>
            <a:r>
              <a:rPr lang="zh-CN" altLang="en-US" b="1">
                <a:solidFill>
                  <a:schemeClr val="tx1"/>
                </a:solidFill>
              </a:rPr>
              <a:t>、有效电阻（R ）</a:t>
            </a:r>
            <a:endParaRPr lang="zh-CN" altLang="en-US" b="1">
              <a:solidFill>
                <a:schemeClr val="tx1"/>
              </a:solidFill>
            </a:endParaRPr>
          </a:p>
          <a:p>
            <a:endParaRPr lang="zh-CN" altLang="en-US"/>
          </a:p>
          <a:p>
            <a:pPr lvl="1"/>
            <a:r>
              <a:t>此</a:t>
            </a:r>
            <a:r>
              <a:rPr lang="zh-CN"/>
              <a:t>度量</a:t>
            </a:r>
            <a:r>
              <a:rPr>
                <a:solidFill>
                  <a:srgbClr val="FF0000"/>
                </a:solidFill>
              </a:rPr>
              <a:t>将图视为电路</a:t>
            </a:r>
            <a:r>
              <a:t>，其中</a:t>
            </a:r>
            <a:r>
              <a:rPr>
                <a:solidFill>
                  <a:srgbClr val="FF0000"/>
                </a:solidFill>
              </a:rPr>
              <a:t>边缘 (i, j) 对应于 r</a:t>
            </a:r>
            <a:r>
              <a:rPr baseline="-25000">
                <a:solidFill>
                  <a:srgbClr val="FF0000"/>
                </a:solidFill>
              </a:rPr>
              <a:t>ij</a:t>
            </a:r>
            <a:r>
              <a:rPr>
                <a:solidFill>
                  <a:srgbClr val="FF0000"/>
                </a:solidFill>
              </a:rPr>
              <a:t> = 1 </a:t>
            </a:r>
            <a:r>
              <a:rPr lang="zh-CN">
                <a:solidFill>
                  <a:srgbClr val="FF0000"/>
                </a:solidFill>
              </a:rPr>
              <a:t>欧姆</a:t>
            </a:r>
            <a:r>
              <a:rPr>
                <a:solidFill>
                  <a:srgbClr val="FF0000"/>
                </a:solidFill>
              </a:rPr>
              <a:t>的电阻</a:t>
            </a:r>
            <a:r>
              <a:t>。因此，两个顶点 i 和 j 之间的有效电阻（表示为 R</a:t>
            </a:r>
            <a:r>
              <a:rPr baseline="-25000"/>
              <a:t>ij</a:t>
            </a:r>
            <a:r>
              <a:t> ）是使用基尔霍夫电路定律计算时在节点 i 和 j 上测量的电阻。将这种测量扩展到整个图，</a:t>
            </a:r>
            <a:r>
              <a:rPr lang="zh-CN"/>
              <a:t>则</a:t>
            </a:r>
            <a:r>
              <a:rPr>
                <a:solidFill>
                  <a:srgbClr val="FF0000"/>
                </a:solidFill>
              </a:rPr>
              <a:t>有效图电阻 R 是所有不同顶点对的电阻之和</a:t>
            </a:r>
            <a:r>
              <a:t>。Klein和 Randic 证明这可以</a:t>
            </a:r>
            <a:r>
              <a:rPr>
                <a:solidFill>
                  <a:srgbClr val="FF0000"/>
                </a:solidFill>
              </a:rPr>
              <a:t>根据逆非零拉普拉斯特征值之和计算</a:t>
            </a:r>
            <a:r>
              <a:rPr lang="zh-CN"/>
              <a:t>，</a:t>
            </a:r>
            <a:r>
              <a:rPr lang="zh-CN" altLang="en-US">
                <a:sym typeface="+mn-ea"/>
              </a:rPr>
              <a:t>时间复杂度为 O(n</a:t>
            </a:r>
            <a:r>
              <a:rPr lang="zh-CN" altLang="en-US" baseline="30000">
                <a:sym typeface="+mn-ea"/>
              </a:rPr>
              <a:t>3</a:t>
            </a:r>
            <a:r>
              <a:rPr lang="zh-CN" altLang="en-US">
                <a:sym typeface="+mn-ea"/>
              </a:rPr>
              <a:t>) 。</a:t>
            </a:r>
            <a:endParaRPr lang="zh-CN" altLang="en-US">
              <a:sym typeface="+mn-ea"/>
            </a:endParaRPr>
          </a:p>
          <a:p>
            <a:pPr lvl="1"/>
            <a:endParaRPr lang="en-US" altLang="zh-CN"/>
          </a:p>
          <a:p>
            <a:pPr lvl="1"/>
            <a:endParaRPr lang="en-US" altLang="zh-CN"/>
          </a:p>
          <a:p>
            <a:pPr lvl="1"/>
            <a:endParaRPr lang="en-US" altLang="zh-CN"/>
          </a:p>
          <a:p>
            <a:pPr lvl="1"/>
            <a:r>
              <a:rPr lang="zh-CN" altLang="en-US"/>
              <a:t>此外，已经证明有效电阻</a:t>
            </a:r>
            <a:r>
              <a:rPr lang="zh-CN" altLang="en-US">
                <a:solidFill>
                  <a:srgbClr val="FF0000"/>
                </a:solidFill>
              </a:rPr>
              <a:t>可以由代数连通性限制</a:t>
            </a:r>
            <a:endParaRPr lang="zh-CN" altLang="en-US"/>
          </a:p>
          <a:p>
            <a:pPr lvl="1"/>
            <a:endParaRPr lang="zh-CN" altLang="en-US">
              <a:sym typeface="+mn-ea"/>
            </a:endParaRPr>
          </a:p>
          <a:p>
            <a:pPr lvl="1"/>
            <a:endParaRPr lang="zh-CN" altLang="en-US">
              <a:sym typeface="+mn-ea"/>
            </a:endParaRPr>
          </a:p>
          <a:p>
            <a:pPr lvl="1"/>
            <a:endParaRPr lang="zh-CN" altLang="en-US">
              <a:sym typeface="+mn-ea"/>
            </a:endParaRPr>
          </a:p>
          <a:p>
            <a:pPr lvl="1"/>
            <a:endParaRPr lang="zh-CN" altLang="en-US">
              <a:sym typeface="+mn-ea"/>
            </a:endParaRPr>
          </a:p>
          <a:p>
            <a:pPr lvl="1"/>
            <a:endParaRPr lang="zh-CN" altLang="en-US">
              <a:sym typeface="+mn-ea"/>
            </a:endParaRPr>
          </a:p>
          <a:p>
            <a:pPr lvl="1"/>
            <a:r>
              <a:rPr lang="zh-CN" altLang="en-US" u="sng">
                <a:sym typeface="+mn-ea"/>
              </a:rPr>
              <a:t>该指标与</a:t>
            </a:r>
            <a:r>
              <a:rPr lang="en-US" altLang="zh-CN" u="sng">
                <a:sym typeface="+mn-ea"/>
              </a:rPr>
              <a:t>G</a:t>
            </a:r>
            <a:r>
              <a:rPr lang="zh-CN" altLang="en-US" u="sng">
                <a:sym typeface="+mn-ea"/>
              </a:rPr>
              <a:t>鲁棒性的关系</a:t>
            </a:r>
            <a:r>
              <a:rPr lang="zh-CN" altLang="en-US">
                <a:sym typeface="+mn-ea"/>
              </a:rPr>
              <a:t>：</a:t>
            </a:r>
            <a:endParaRPr lang="zh-CN" altLang="en-US">
              <a:sym typeface="+mn-ea"/>
            </a:endParaRPr>
          </a:p>
          <a:p>
            <a:pPr lvl="1"/>
            <a:r>
              <a:rPr lang="zh-CN" altLang="en-US"/>
              <a:t>作为鲁棒性度量，有效电阻衡量网络的连通程度，其较小的值表示网络鲁棒性</a:t>
            </a:r>
            <a:r>
              <a:rPr lang="zh-CN" altLang="en-US"/>
              <a:t>更好。</a:t>
            </a:r>
            <a:endParaRPr lang="zh-CN" altLang="en-US"/>
          </a:p>
          <a:p>
            <a:pPr lvl="1"/>
            <a:r>
              <a:rPr lang="zh-CN" altLang="en-US"/>
              <a:t>此外，有效电阻具有许多理想的属性，包括在添加边时严格减小；</a:t>
            </a:r>
            <a:r>
              <a:rPr lang="zh-CN" altLang="en-US">
                <a:solidFill>
                  <a:srgbClr val="FF0000"/>
                </a:solidFill>
              </a:rPr>
              <a:t>考虑到了节点对之间的路径数量及其长度。</a:t>
            </a:r>
            <a:endParaRPr lang="zh-CN" altLang="en-US">
              <a:solidFill>
                <a:srgbClr val="FF0000"/>
              </a:solidFill>
            </a:endParaRPr>
          </a:p>
        </p:txBody>
      </p:sp>
      <p:pic>
        <p:nvPicPr>
          <p:cNvPr id="6" name="图片 5"/>
          <p:cNvPicPr>
            <a:picLocks noChangeAspect="1"/>
          </p:cNvPicPr>
          <p:nvPr>
            <p:custDataLst>
              <p:tags r:id="rId2"/>
            </p:custDataLst>
          </p:nvPr>
        </p:nvPicPr>
        <p:blipFill>
          <a:blip r:embed="rId3"/>
          <a:stretch>
            <a:fillRect/>
          </a:stretch>
        </p:blipFill>
        <p:spPr>
          <a:xfrm>
            <a:off x="4838700" y="2852420"/>
            <a:ext cx="2514600" cy="790575"/>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5199380" y="3976370"/>
            <a:ext cx="2009775" cy="657225"/>
          </a:xfrm>
          <a:prstGeom prst="rect">
            <a:avLst/>
          </a:prstGeom>
        </p:spPr>
      </p:pic>
      <p:sp>
        <p:nvSpPr>
          <p:cNvPr id="4" name="矩形 3"/>
          <p:cNvSpPr/>
          <p:nvPr>
            <p:custDataLst>
              <p:tags r:id="rId6"/>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7"/>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基于拉普拉斯</a:t>
            </a:r>
            <a:r>
              <a:rPr lang="zh-CN" altLang="en-US" sz="2400" dirty="0">
                <a:solidFill>
                  <a:schemeClr val="bg1"/>
                </a:solidFill>
                <a:latin typeface="微软雅黑" panose="020B0503020204020204" pitchFamily="34" charset="-122"/>
                <a:ea typeface="微软雅黑" panose="020B0503020204020204" pitchFamily="34" charset="-122"/>
              </a:rPr>
              <a:t>矩阵</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8"/>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9"/>
            </p:custDataLst>
          </p:nvPr>
        </p:nvPicPr>
        <p:blipFill>
          <a:blip r:embed="rId10">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79070" y="1107440"/>
            <a:ext cx="11833225" cy="5606415"/>
          </a:xfrm>
          <a:prstGeom prst="rect">
            <a:avLst/>
          </a:prstGeom>
        </p:spPr>
      </p:pic>
      <p:sp>
        <p:nvSpPr>
          <p:cNvPr id="6" name="矩形 5"/>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4"/>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度量方法</a:t>
            </a:r>
            <a:r>
              <a:rPr lang="zh-CN" altLang="en-US" sz="2400" dirty="0">
                <a:solidFill>
                  <a:schemeClr val="bg1"/>
                </a:solidFill>
                <a:latin typeface="微软雅黑" panose="020B0503020204020204" pitchFamily="34" charset="-122"/>
                <a:ea typeface="微软雅黑" panose="020B0503020204020204" pitchFamily="34" charset="-122"/>
              </a:rPr>
              <a:t>对比</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custDataLst>
              <p:tags r:id="rId5"/>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图形 40" descr="教室"/>
          <p:cNvPicPr>
            <a:picLocks noChangeAspect="1"/>
          </p:cNvPicPr>
          <p:nvPr>
            <p:custDataLst>
              <p:tags r:id="rId6"/>
            </p:custDataLst>
          </p:nvPr>
        </p:nvPicPr>
        <p:blipFill>
          <a:blip r:embed="rId7">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1685" y="1285240"/>
            <a:ext cx="10384155" cy="5300345"/>
          </a:xfrm>
          <a:prstGeom prst="rect">
            <a:avLst/>
          </a:prstGeom>
          <a:noFill/>
        </p:spPr>
        <p:txBody>
          <a:bodyPr wrap="square" rtlCol="0" anchor="t">
            <a:noAutofit/>
          </a:bodyPr>
          <a:p>
            <a:r>
              <a:rPr lang="zh-CN" altLang="en-US" b="1"/>
              <a:t>场景 1：</a:t>
            </a:r>
            <a:endParaRPr lang="zh-CN" altLang="en-US" b="1"/>
          </a:p>
          <a:p>
            <a:endParaRPr lang="zh-CN" altLang="en-US" b="1"/>
          </a:p>
          <a:p>
            <a:pPr lvl="1"/>
            <a:r>
              <a:t>配水网络</a:t>
            </a:r>
            <a:r>
              <a:rPr lang="en-US"/>
              <a:t>——</a:t>
            </a:r>
            <a:r>
              <a:t>城市和市政当局依靠复杂且相互关联的基础设施来为消费者提供可靠和安全的水源。提供此服务的自来水公司面临的一个严重问题是配水网络 (WDN) 容易遭受常见故障（例如管道老化）和针对性攻击（例如服务中断）。WDN </a:t>
            </a:r>
            <a:r>
              <a:rPr lang="zh-CN"/>
              <a:t>网络鲁棒性度量</a:t>
            </a:r>
            <a:r>
              <a:t>已成为网络漏洞分析的关键工具。为了解决漏洞问题，提出了多个标准来评估 WDN 的</a:t>
            </a:r>
            <a:r>
              <a:rPr lang="zh-CN"/>
              <a:t>鲁棒性</a:t>
            </a:r>
            <a:r>
              <a:t>：</a:t>
            </a:r>
          </a:p>
          <a:p>
            <a:pPr marL="857250" lvl="1" indent="-400050">
              <a:buFont typeface="+mj-lt"/>
              <a:buAutoNum type="romanUcPeriod"/>
            </a:pPr>
            <a:r>
              <a:rPr>
                <a:solidFill>
                  <a:schemeClr val="tx1"/>
                </a:solidFill>
              </a:rPr>
              <a:t>替代供应途径</a:t>
            </a:r>
            <a:endParaRPr>
              <a:solidFill>
                <a:schemeClr val="tx1"/>
              </a:solidFill>
            </a:endParaRPr>
          </a:p>
          <a:p>
            <a:pPr marL="857250" lvl="1" indent="-400050">
              <a:buFont typeface="+mj-lt"/>
              <a:buAutoNum type="romanUcPeriod"/>
            </a:pPr>
            <a:r>
              <a:rPr>
                <a:solidFill>
                  <a:schemeClr val="tx1"/>
                </a:solidFill>
              </a:rPr>
              <a:t>瓶颈或衔接点 </a:t>
            </a:r>
            <a:endParaRPr>
              <a:solidFill>
                <a:schemeClr val="tx1"/>
              </a:solidFill>
            </a:endParaRPr>
          </a:p>
          <a:p>
            <a:pPr marL="857250" lvl="1" indent="-400050">
              <a:buFont typeface="+mj-lt"/>
              <a:buAutoNum type="romanUcPeriod"/>
            </a:pPr>
            <a:r>
              <a:rPr>
                <a:solidFill>
                  <a:schemeClr val="tx1"/>
                </a:solidFill>
              </a:rPr>
              <a:t>网络的连通性</a:t>
            </a:r>
            <a:endParaRPr>
              <a:solidFill>
                <a:schemeClr val="tx1"/>
              </a:solidFill>
            </a:endParaRPr>
          </a:p>
          <a:p>
            <a:pPr marL="857250" lvl="1" indent="-400050">
              <a:buFont typeface="+mj-lt"/>
              <a:buAutoNum type="romanUcPeriod"/>
            </a:pPr>
            <a:r>
              <a:rPr>
                <a:solidFill>
                  <a:schemeClr val="tx1"/>
                </a:solidFill>
              </a:rPr>
              <a:t>循环冗余</a:t>
            </a:r>
            <a:endParaRPr>
              <a:solidFill>
                <a:schemeClr val="tx1"/>
              </a:solidFill>
            </a:endParaRPr>
          </a:p>
          <a:p>
            <a:pPr lvl="1"/>
          </a:p>
          <a:p>
            <a:pPr lvl="1"/>
            <a:r>
              <a:t>WDN 目前使用</a:t>
            </a:r>
            <a:r>
              <a:rPr lang="zh-CN"/>
              <a:t>图论</a:t>
            </a:r>
            <a:r>
              <a:t>和频谱方法的混合</a:t>
            </a:r>
            <a:r>
              <a:rPr lang="zh-CN"/>
              <a:t>，</a:t>
            </a:r>
            <a:r>
              <a:t>来</a:t>
            </a:r>
            <a:r>
              <a:rPr lang="zh-CN"/>
              <a:t>满足</a:t>
            </a:r>
            <a:r>
              <a:t>这些所需的属性。常用的分析工具包括</a:t>
            </a:r>
            <a:r>
              <a:rPr>
                <a:solidFill>
                  <a:srgbClr val="FF0000"/>
                </a:solidFill>
              </a:rPr>
              <a:t>平均距离、直径和聚类系数，</a:t>
            </a:r>
            <a:r>
              <a:rPr>
                <a:solidFill>
                  <a:schemeClr val="tx1"/>
                </a:solidFill>
              </a:rPr>
              <a:t>可用于识别图的</a:t>
            </a:r>
            <a:r>
              <a:rPr>
                <a:solidFill>
                  <a:srgbClr val="FF0000"/>
                </a:solidFill>
              </a:rPr>
              <a:t>连通性</a:t>
            </a:r>
            <a:r>
              <a:rPr lang="zh-CN">
                <a:solidFill>
                  <a:srgbClr val="FF0000"/>
                </a:solidFill>
              </a:rPr>
              <a:t>，</a:t>
            </a:r>
            <a:r>
              <a:rPr>
                <a:solidFill>
                  <a:schemeClr val="tx1"/>
                </a:solidFill>
                <a:sym typeface="+mn-ea"/>
              </a:rPr>
              <a:t>提供了</a:t>
            </a:r>
            <a:r>
              <a:rPr>
                <a:solidFill>
                  <a:srgbClr val="FF0000"/>
                </a:solidFill>
                <a:sym typeface="+mn-ea"/>
              </a:rPr>
              <a:t>替代路径和</a:t>
            </a:r>
            <a:r>
              <a:rPr lang="zh-CN">
                <a:solidFill>
                  <a:srgbClr val="FF0000"/>
                </a:solidFill>
                <a:sym typeface="+mn-ea"/>
              </a:rPr>
              <a:t>环路</a:t>
            </a:r>
            <a:r>
              <a:rPr>
                <a:solidFill>
                  <a:srgbClr val="FF0000"/>
                </a:solidFill>
                <a:sym typeface="+mn-ea"/>
              </a:rPr>
              <a:t>冗余</a:t>
            </a:r>
            <a:r>
              <a:rPr>
                <a:solidFill>
                  <a:schemeClr val="tx1"/>
                </a:solidFill>
                <a:sym typeface="+mn-ea"/>
              </a:rPr>
              <a:t>的度量</a:t>
            </a:r>
            <a:r>
              <a:rPr>
                <a:solidFill>
                  <a:schemeClr val="tx1"/>
                </a:solidFill>
              </a:rPr>
              <a:t>。</a:t>
            </a:r>
            <a:r>
              <a:t>此外，</a:t>
            </a:r>
            <a:r>
              <a:rPr>
                <a:solidFill>
                  <a:srgbClr val="00B050"/>
                </a:solidFill>
              </a:rPr>
              <a:t>频谱间隙和代数连通性</a:t>
            </a:r>
            <a:r>
              <a:t>等频谱方法也被提议用于 WDN 脆弱性分析</a:t>
            </a:r>
            <a:r>
              <a:rPr lang="zh-CN"/>
              <a:t>，</a:t>
            </a:r>
            <a:r>
              <a:t>这些技术可用于</a:t>
            </a:r>
            <a:r>
              <a:rPr>
                <a:solidFill>
                  <a:srgbClr val="00B050"/>
                </a:solidFill>
              </a:rPr>
              <a:t>识别瓶颈并测量子区域之间的连接强度</a:t>
            </a:r>
            <a:r>
              <a:t>。</a:t>
            </a:r>
          </a:p>
          <a:p>
            <a:pPr lvl="1"/>
          </a:p>
          <a:p>
            <a:pPr lvl="1"/>
            <a:r>
              <a:rPr lang="zh-CN"/>
              <a:t>此外，</a:t>
            </a:r>
            <a:r>
              <a:t>与环路容量和替代路径本质上相关的</a:t>
            </a:r>
            <a:r>
              <a:rPr>
                <a:solidFill>
                  <a:srgbClr val="FF0000"/>
                </a:solidFill>
              </a:rPr>
              <a:t>自然</a:t>
            </a:r>
            <a:r>
              <a:rPr lang="zh-CN">
                <a:solidFill>
                  <a:srgbClr val="FF0000"/>
                </a:solidFill>
              </a:rPr>
              <a:t>连通度</a:t>
            </a:r>
            <a:r>
              <a:rPr lang="zh-CN"/>
              <a:t>也可以</a:t>
            </a:r>
            <a:r>
              <a:t>提供了令人信服的</a:t>
            </a:r>
            <a:r>
              <a:rPr lang="zh-CN"/>
              <a:t>鲁棒性度量</a:t>
            </a:r>
            <a:r>
              <a:t>。</a:t>
            </a:r>
          </a:p>
          <a:p>
            <a:pPr lvl="1"/>
            <a:r>
              <a:t>考虑</a:t>
            </a:r>
            <a:r>
              <a:rPr lang="zh-CN"/>
              <a:t>到了</a:t>
            </a:r>
            <a:r>
              <a:t>替代</a:t>
            </a:r>
            <a:r>
              <a:rPr lang="zh-CN"/>
              <a:t>路径</a:t>
            </a:r>
            <a:r>
              <a:t>及其长度的</a:t>
            </a:r>
            <a:r>
              <a:rPr>
                <a:solidFill>
                  <a:srgbClr val="FF0000"/>
                </a:solidFill>
              </a:rPr>
              <a:t>有效</a:t>
            </a:r>
            <a:r>
              <a:rPr lang="zh-CN">
                <a:solidFill>
                  <a:srgbClr val="FF0000"/>
                </a:solidFill>
              </a:rPr>
              <a:t>电阻</a:t>
            </a:r>
            <a:r>
              <a:rPr lang="zh-CN"/>
              <a:t>也可以</a:t>
            </a:r>
            <a:r>
              <a:t>是一种替代</a:t>
            </a:r>
            <a:r>
              <a:rPr lang="zh-CN"/>
              <a:t>度量方法</a:t>
            </a:r>
            <a:r>
              <a:t>。</a:t>
            </a:r>
          </a:p>
        </p:txBody>
      </p:sp>
      <p:sp>
        <p:nvSpPr>
          <p:cNvPr id="3" name="矩形 2"/>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度量方法</a:t>
            </a:r>
            <a:r>
              <a:rPr lang="zh-CN" altLang="en-US" sz="2400" dirty="0">
                <a:solidFill>
                  <a:schemeClr val="bg1"/>
                </a:solidFill>
                <a:latin typeface="微软雅黑" panose="020B0503020204020204" pitchFamily="34" charset="-122"/>
                <a:ea typeface="微软雅黑" panose="020B0503020204020204" pitchFamily="34" charset="-122"/>
              </a:rPr>
              <a:t>应用</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custDataLst>
              <p:tags r:id="rId3"/>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图形 40" descr="教室"/>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1084" y="436429"/>
            <a:ext cx="358622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前情</a:t>
            </a:r>
            <a:r>
              <a:rPr lang="zh-CN" altLang="en-US" sz="2400" b="1" dirty="0">
                <a:solidFill>
                  <a:schemeClr val="bg1"/>
                </a:solidFill>
                <a:latin typeface="微软雅黑" panose="020B0503020204020204" pitchFamily="34" charset="-122"/>
                <a:ea typeface="微软雅黑" panose="020B0503020204020204" pitchFamily="34" charset="-122"/>
              </a:rPr>
              <a:t>回顾</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358140" y="1476375"/>
            <a:ext cx="11475085" cy="47929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920px-Erdos_generated_network-p0.01"/>
          <p:cNvPicPr>
            <a:picLocks noChangeAspect="1"/>
          </p:cNvPicPr>
          <p:nvPr/>
        </p:nvPicPr>
        <p:blipFill>
          <a:blip r:embed="rId1"/>
          <a:stretch>
            <a:fillRect/>
          </a:stretch>
        </p:blipFill>
        <p:spPr>
          <a:xfrm>
            <a:off x="1152525" y="2237740"/>
            <a:ext cx="4077970" cy="2066925"/>
          </a:xfrm>
          <a:prstGeom prst="rect">
            <a:avLst/>
          </a:prstGeom>
        </p:spPr>
      </p:pic>
      <p:pic>
        <p:nvPicPr>
          <p:cNvPr id="4" name="图片 3" descr="Watts_strogatz1"/>
          <p:cNvPicPr>
            <a:picLocks noChangeAspect="1"/>
          </p:cNvPicPr>
          <p:nvPr/>
        </p:nvPicPr>
        <p:blipFill>
          <a:blip r:embed="rId2"/>
          <a:stretch>
            <a:fillRect/>
          </a:stretch>
        </p:blipFill>
        <p:spPr>
          <a:xfrm>
            <a:off x="6241415" y="2089785"/>
            <a:ext cx="3143250" cy="2362200"/>
          </a:xfrm>
          <a:prstGeom prst="rect">
            <a:avLst/>
          </a:prstGeom>
        </p:spPr>
      </p:pic>
      <p:pic>
        <p:nvPicPr>
          <p:cNvPr id="101" name="图片 100"/>
          <p:cNvPicPr/>
          <p:nvPr/>
        </p:nvPicPr>
        <p:blipFill>
          <a:blip r:embed="rId3"/>
          <a:stretch>
            <a:fillRect/>
          </a:stretch>
        </p:blipFill>
        <p:spPr>
          <a:xfrm>
            <a:off x="1877060" y="4510405"/>
            <a:ext cx="2223135" cy="2164715"/>
          </a:xfrm>
          <a:prstGeom prst="rect">
            <a:avLst/>
          </a:prstGeom>
          <a:noFill/>
          <a:ln w="9525">
            <a:noFill/>
          </a:ln>
        </p:spPr>
      </p:pic>
      <p:pic>
        <p:nvPicPr>
          <p:cNvPr id="6" name="图片 5"/>
          <p:cNvPicPr>
            <a:picLocks noChangeAspect="1"/>
          </p:cNvPicPr>
          <p:nvPr>
            <p:custDataLst>
              <p:tags r:id="rId4"/>
            </p:custDataLst>
          </p:nvPr>
        </p:nvPicPr>
        <p:blipFill>
          <a:blip r:embed="rId5"/>
          <a:stretch>
            <a:fillRect/>
          </a:stretch>
        </p:blipFill>
        <p:spPr>
          <a:xfrm>
            <a:off x="5765800" y="4986655"/>
            <a:ext cx="4400550" cy="1419225"/>
          </a:xfrm>
          <a:prstGeom prst="rect">
            <a:avLst/>
          </a:prstGeom>
        </p:spPr>
      </p:pic>
      <p:sp>
        <p:nvSpPr>
          <p:cNvPr id="8" name="矩形 7"/>
          <p:cNvSpPr/>
          <p:nvPr>
            <p:custDataLst>
              <p:tags r:id="rId6"/>
            </p:custDataLst>
          </p:nvPr>
        </p:nvSpPr>
        <p:spPr>
          <a:xfrm>
            <a:off x="0" y="0"/>
            <a:ext cx="12192000" cy="83312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1438910" y="1031240"/>
            <a:ext cx="9314180" cy="1877060"/>
          </a:xfrm>
          <a:prstGeom prst="rect">
            <a:avLst/>
          </a:prstGeom>
          <a:noFill/>
        </p:spPr>
        <p:txBody>
          <a:bodyPr wrap="square" rtlCol="0">
            <a:noAutofit/>
          </a:bodyPr>
          <a:lstStyle/>
          <a:p>
            <a:pPr indent="508000" fontAlgn="auto">
              <a:extLst>
                <a:ext uri="{35155182-B16C-46BC-9424-99874614C6A1}">
                  <wpsdc:indentchars xmlns:wpsdc="http://www.wps.cn/officeDocument/2017/drawingmlCustomData" val="200" checksum="282533468"/>
                </a:ext>
              </a:extLst>
            </a:pPr>
            <a:r>
              <a:rPr lang="zh-CN" altLang="en-US" sz="2000" dirty="0"/>
              <a:t>要了解网络故障和攻击的底层机制，需要先了解促成一些问题的图的属性。所以文章在讲故障和攻击前，介绍了不同的网络模型，为读者提供攻击分析中常用研究模型的背景知识</a:t>
            </a:r>
            <a:endParaRPr lang="zh-CN" altLang="en-US" sz="2000" dirty="0"/>
          </a:p>
          <a:p>
            <a:endParaRPr lang="zh-CN" altLang="en-US" sz="1600" dirty="0"/>
          </a:p>
        </p:txBody>
      </p:sp>
      <p:sp>
        <p:nvSpPr>
          <p:cNvPr id="5" name="文本框 4"/>
          <p:cNvSpPr txBox="1"/>
          <p:nvPr/>
        </p:nvSpPr>
        <p:spPr>
          <a:xfrm>
            <a:off x="1410970" y="23812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网络模型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9997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446" y="132061"/>
            <a:ext cx="700966" cy="7009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1084" y="436429"/>
            <a:ext cx="358622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r>
              <a:rPr lang="zh-CN" altLang="en-US" sz="2400" b="1" dirty="0">
                <a:solidFill>
                  <a:schemeClr val="bg1"/>
                </a:solidFill>
                <a:latin typeface="微软雅黑" panose="020B0503020204020204" pitchFamily="34" charset="-122"/>
                <a:ea typeface="微软雅黑" panose="020B0503020204020204" pitchFamily="34" charset="-122"/>
                <a:sym typeface="+mn-ea"/>
              </a:rPr>
              <a:t>前情提要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6" y="330181"/>
            <a:ext cx="700966" cy="700966"/>
          </a:xfrm>
          <a:prstGeom prst="rect">
            <a:avLst/>
          </a:prstGeom>
        </p:spPr>
      </p:pic>
      <p:sp>
        <p:nvSpPr>
          <p:cNvPr id="19" name="任意多边形 18"/>
          <p:cNvSpPr/>
          <p:nvPr>
            <p:custDataLst>
              <p:tags r:id="rId4"/>
            </p:custDataLst>
          </p:nvPr>
        </p:nvSpPr>
        <p:spPr>
          <a:xfrm>
            <a:off x="405765" y="1913890"/>
            <a:ext cx="3830320" cy="1309370"/>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wrap="square" rIns="144000" rtlCol="0" anchor="ctr">
            <a:normAutofit/>
          </a:bodyPr>
          <a:lstStyle/>
          <a:p>
            <a:pPr algn="ctr"/>
            <a:r>
              <a:rPr lang="zh-CN" altLang="en-US" sz="2400" smtClean="0">
                <a:solidFill>
                  <a:sysClr val="window" lastClr="FFFFFF"/>
                </a:solidFill>
                <a:latin typeface="Arial" panose="020B0604020202020204" pitchFamily="34" charset="0"/>
                <a:ea typeface="+mn-ea"/>
                <a:cs typeface="+mn-ea"/>
                <a:sym typeface="Arial" panose="020B0604020202020204" pitchFamily="34" charset="0"/>
              </a:rPr>
              <a:t>交叉领域</a:t>
            </a:r>
            <a:endParaRPr lang="zh-CN" altLang="en-US" sz="2400"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26" name="Text Box 22"/>
          <p:cNvSpPr txBox="1">
            <a:spLocks noChangeArrowheads="1"/>
          </p:cNvSpPr>
          <p:nvPr>
            <p:custDataLst>
              <p:tags r:id="rId5"/>
            </p:custDataLst>
          </p:nvPr>
        </p:nvSpPr>
        <p:spPr bwMode="gray">
          <a:xfrm>
            <a:off x="4578985" y="1913890"/>
            <a:ext cx="7102475" cy="1299845"/>
          </a:xfrm>
          <a:prstGeom prst="rect">
            <a:avLst/>
          </a:prstGeom>
          <a:noFill/>
          <a:ln>
            <a:noFill/>
          </a:ln>
          <a:effectLst/>
          <a:extLst>
            <a:ext uri="{909E8E84-426E-40DD-AFC4-6F175D3DCCD1}">
              <a14:hiddenFill xmlns:a14="http://schemas.microsoft.com/office/drawing/2010/main">
                <a:solidFill>
                  <a:srgbClr val="0F6FC6"/>
                </a:solidFill>
              </a14:hiddenFill>
            </a:ext>
            <a:ext uri="{91240B29-F687-4F45-9708-019B960494DF}">
              <a14:hiddenLine xmlns:a14="http://schemas.microsoft.com/office/drawing/2010/main" w="9525">
                <a:solidFill>
                  <a:sysClr val="windowText" lastClr="000000"/>
                </a:solidFill>
                <a:miter lim="800000"/>
                <a:headEnd/>
                <a:tailEnd/>
              </a14:hiddenLine>
            </a:ext>
            <a:ext uri="{AF507438-7753-43E0-B8FC-AC1667EBCBE1}">
              <a14:hiddenEffects xmlns:a14="http://schemas.microsoft.com/office/drawing/2010/main">
                <a:effectLst>
                  <a:outerShdw dist="35921" dir="2700000" algn="ctr" rotWithShape="0">
                    <a:srgbClr val="DBEFF9"/>
                  </a:outerShdw>
                </a:effectLst>
              </a14:hiddenEffects>
            </a:ext>
          </a:extLst>
        </p:spPr>
        <p:txBody>
          <a:bodyPr wrap="square" lIns="0" tIns="0" rIns="0" bIns="0" anchor="ctr" anchorCtr="0"/>
          <a:lstStyle>
            <a:lvl1pPr eaLnBrk="0" hangingPunct="0">
              <a:defRPr i="1">
                <a:solidFill>
                  <a:sysClr val="windowText" lastClr="000000"/>
                </a:solidFill>
                <a:latin typeface="Arial" panose="020B0604020202020204" pitchFamily="34" charset="0"/>
              </a:defRPr>
            </a:lvl1pPr>
            <a:lvl2pPr marL="742950" indent="-285750" eaLnBrk="0" hangingPunct="0">
              <a:defRPr i="1">
                <a:solidFill>
                  <a:sysClr val="windowText" lastClr="000000"/>
                </a:solidFill>
                <a:latin typeface="Arial" panose="020B0604020202020204" pitchFamily="34" charset="0"/>
              </a:defRPr>
            </a:lvl2pPr>
            <a:lvl3pPr marL="1143000" indent="-228600" eaLnBrk="0" hangingPunct="0">
              <a:defRPr i="1">
                <a:solidFill>
                  <a:sysClr val="windowText" lastClr="000000"/>
                </a:solidFill>
                <a:latin typeface="Arial" panose="020B0604020202020204" pitchFamily="34" charset="0"/>
              </a:defRPr>
            </a:lvl3pPr>
            <a:lvl4pPr marL="1600200" indent="-228600" eaLnBrk="0" hangingPunct="0">
              <a:defRPr i="1">
                <a:solidFill>
                  <a:sysClr val="windowText" lastClr="000000"/>
                </a:solidFill>
                <a:latin typeface="Arial" panose="020B0604020202020204" pitchFamily="34" charset="0"/>
              </a:defRPr>
            </a:lvl4pPr>
            <a:lvl5pPr marL="2057400" indent="-228600" eaLnBrk="0" hangingPunct="0">
              <a:defRPr i="1">
                <a:solidFill>
                  <a:sysClr val="windowText" lastClr="000000"/>
                </a:solidFill>
                <a:latin typeface="Arial" panose="020B0604020202020204" pitchFamily="34" charset="0"/>
              </a:defRPr>
            </a:lvl5pPr>
            <a:lvl6pPr marL="2514600" indent="-228600" algn="ctr" eaLnBrk="0" fontAlgn="base" hangingPunct="0">
              <a:spcBef>
                <a:spcPct val="0"/>
              </a:spcBef>
              <a:spcAft>
                <a:spcPct val="0"/>
              </a:spcAft>
              <a:defRPr i="1">
                <a:solidFill>
                  <a:sysClr val="windowText" lastClr="000000"/>
                </a:solidFill>
                <a:latin typeface="Arial" panose="020B0604020202020204" pitchFamily="34" charset="0"/>
              </a:defRPr>
            </a:lvl6pPr>
            <a:lvl7pPr marL="2971800" indent="-228600" algn="ctr" eaLnBrk="0" fontAlgn="base" hangingPunct="0">
              <a:spcBef>
                <a:spcPct val="0"/>
              </a:spcBef>
              <a:spcAft>
                <a:spcPct val="0"/>
              </a:spcAft>
              <a:defRPr i="1">
                <a:solidFill>
                  <a:sysClr val="windowText" lastClr="000000"/>
                </a:solidFill>
                <a:latin typeface="Arial" panose="020B0604020202020204" pitchFamily="34" charset="0"/>
              </a:defRPr>
            </a:lvl7pPr>
            <a:lvl8pPr marL="3429000" indent="-228600" algn="ctr" eaLnBrk="0" fontAlgn="base" hangingPunct="0">
              <a:spcBef>
                <a:spcPct val="0"/>
              </a:spcBef>
              <a:spcAft>
                <a:spcPct val="0"/>
              </a:spcAft>
              <a:defRPr i="1">
                <a:solidFill>
                  <a:sysClr val="windowText" lastClr="000000"/>
                </a:solidFill>
                <a:latin typeface="Arial" panose="020B0604020202020204" pitchFamily="34" charset="0"/>
              </a:defRPr>
            </a:lvl8pPr>
            <a:lvl9pPr marL="3886200" indent="-228600" algn="ctr" eaLnBrk="0" fontAlgn="base" hangingPunct="0">
              <a:spcBef>
                <a:spcPct val="0"/>
              </a:spcBef>
              <a:spcAft>
                <a:spcPct val="0"/>
              </a:spcAft>
              <a:defRPr i="1">
                <a:solidFill>
                  <a:sysClr val="windowText" lastClr="000000"/>
                </a:solidFill>
                <a:latin typeface="Arial" panose="020B0604020202020204" pitchFamily="34" charset="0"/>
              </a:defRPr>
            </a:lvl9pPr>
          </a:lstStyle>
          <a:p>
            <a:r>
              <a:rPr lang="zh-CN" altLang="en-US" sz="1600" dirty="0">
                <a:sym typeface="+mn-ea"/>
              </a:rPr>
              <a:t>网络鲁棒性</a:t>
            </a:r>
            <a:r>
              <a:rPr lang="zh-CN" altLang="en-US" sz="1600" dirty="0">
                <a:sym typeface="+mn-ea"/>
              </a:rPr>
              <a:t>在 1970 年代被首次提出，有着较为丰富的历史，跨越工程和科学的众多领域。这种交叉研究产生了各种独特的视角，为具有挑战性的问题提供了新的思路，同时也为相关研究人员提供了相应的基础知识。虽然研究领域可能多种多样，但它们通过网络鲁棒性的共同定义联系在一起：</a:t>
            </a:r>
            <a:endParaRPr lang="zh-CN" altLang="en-US" sz="1600" i="0" dirty="0">
              <a:solidFill>
                <a:sysClr val="windowText" lastClr="000000">
                  <a:lumMod val="75000"/>
                  <a:lumOff val="25000"/>
                </a:sysClr>
              </a:solidFill>
              <a:latin typeface="Arial" panose="020B0604020202020204" pitchFamily="34" charset="0"/>
              <a:sym typeface="+mn-ea"/>
            </a:endParaRPr>
          </a:p>
        </p:txBody>
      </p:sp>
      <p:sp>
        <p:nvSpPr>
          <p:cNvPr id="20" name="任意多边形 19"/>
          <p:cNvSpPr/>
          <p:nvPr>
            <p:custDataLst>
              <p:tags r:id="rId6"/>
            </p:custDataLst>
          </p:nvPr>
        </p:nvSpPr>
        <p:spPr>
          <a:xfrm>
            <a:off x="405765" y="3214370"/>
            <a:ext cx="3829685" cy="1309370"/>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wrap="square" rIns="144000" rtlCol="0" anchor="ctr">
            <a:normAutofit/>
          </a:bodyPr>
          <a:lstStyle/>
          <a:p>
            <a:pPr algn="ctr"/>
            <a:r>
              <a:rPr lang="zh-CN" altLang="en-US" sz="2400" smtClean="0">
                <a:solidFill>
                  <a:sysClr val="window" lastClr="FFFFFF"/>
                </a:solidFill>
                <a:latin typeface="Arial" panose="020B0604020202020204" pitchFamily="34" charset="0"/>
                <a:ea typeface="+mn-ea"/>
                <a:cs typeface="+mn-ea"/>
                <a:sym typeface="Arial" panose="020B0604020202020204" pitchFamily="34" charset="0"/>
              </a:rPr>
              <a:t>共同定义</a:t>
            </a:r>
            <a:endParaRPr lang="zh-CN" altLang="en-US" sz="2400"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17" name="Text Box 22"/>
          <p:cNvSpPr txBox="1">
            <a:spLocks noChangeArrowheads="1"/>
          </p:cNvSpPr>
          <p:nvPr>
            <p:custDataLst>
              <p:tags r:id="rId7"/>
            </p:custDataLst>
          </p:nvPr>
        </p:nvSpPr>
        <p:spPr bwMode="gray">
          <a:xfrm>
            <a:off x="4579620" y="3314065"/>
            <a:ext cx="7101840" cy="1299845"/>
          </a:xfrm>
          <a:prstGeom prst="rect">
            <a:avLst/>
          </a:prstGeom>
          <a:noFill/>
          <a:ln>
            <a:noFill/>
          </a:ln>
          <a:effectLst/>
          <a:extLst>
            <a:ext uri="{909E8E84-426E-40DD-AFC4-6F175D3DCCD1}">
              <a14:hiddenFill xmlns:a14="http://schemas.microsoft.com/office/drawing/2010/main">
                <a:solidFill>
                  <a:srgbClr val="0F6FC6"/>
                </a:solidFill>
              </a14:hiddenFill>
            </a:ext>
            <a:ext uri="{91240B29-F687-4F45-9708-019B960494DF}">
              <a14:hiddenLine xmlns:a14="http://schemas.microsoft.com/office/drawing/2010/main" w="9525">
                <a:solidFill>
                  <a:sysClr val="windowText" lastClr="000000"/>
                </a:solidFill>
                <a:miter lim="800000"/>
                <a:headEnd/>
                <a:tailEnd/>
              </a14:hiddenLine>
            </a:ext>
            <a:ext uri="{AF507438-7753-43E0-B8FC-AC1667EBCBE1}">
              <a14:hiddenEffects xmlns:a14="http://schemas.microsoft.com/office/drawing/2010/main">
                <a:effectLst>
                  <a:outerShdw dist="35921" dir="2700000" algn="ctr" rotWithShape="0">
                    <a:srgbClr val="DBEFF9"/>
                  </a:outerShdw>
                </a:effectLst>
              </a14:hiddenEffects>
            </a:ext>
          </a:extLst>
        </p:spPr>
        <p:txBody>
          <a:bodyPr wrap="square" lIns="0" tIns="0" rIns="0" bIns="0" anchor="ctr" anchorCtr="0"/>
          <a:lstStyle>
            <a:lvl1pPr eaLnBrk="0" hangingPunct="0">
              <a:defRPr i="1">
                <a:solidFill>
                  <a:sysClr val="windowText" lastClr="000000"/>
                </a:solidFill>
                <a:latin typeface="Arial" panose="020B0604020202020204" pitchFamily="34" charset="0"/>
              </a:defRPr>
            </a:lvl1pPr>
            <a:lvl2pPr marL="742950" indent="-285750" eaLnBrk="0" hangingPunct="0">
              <a:defRPr i="1">
                <a:solidFill>
                  <a:sysClr val="windowText" lastClr="000000"/>
                </a:solidFill>
                <a:latin typeface="Arial" panose="020B0604020202020204" pitchFamily="34" charset="0"/>
              </a:defRPr>
            </a:lvl2pPr>
            <a:lvl3pPr marL="1143000" indent="-228600" eaLnBrk="0" hangingPunct="0">
              <a:defRPr i="1">
                <a:solidFill>
                  <a:sysClr val="windowText" lastClr="000000"/>
                </a:solidFill>
                <a:latin typeface="Arial" panose="020B0604020202020204" pitchFamily="34" charset="0"/>
              </a:defRPr>
            </a:lvl3pPr>
            <a:lvl4pPr marL="1600200" indent="-228600" eaLnBrk="0" hangingPunct="0">
              <a:defRPr i="1">
                <a:solidFill>
                  <a:sysClr val="windowText" lastClr="000000"/>
                </a:solidFill>
                <a:latin typeface="Arial" panose="020B0604020202020204" pitchFamily="34" charset="0"/>
              </a:defRPr>
            </a:lvl4pPr>
            <a:lvl5pPr marL="2057400" indent="-228600" eaLnBrk="0" hangingPunct="0">
              <a:defRPr i="1">
                <a:solidFill>
                  <a:sysClr val="windowText" lastClr="000000"/>
                </a:solidFill>
                <a:latin typeface="Arial" panose="020B0604020202020204" pitchFamily="34" charset="0"/>
              </a:defRPr>
            </a:lvl5pPr>
            <a:lvl6pPr marL="2514600" indent="-228600" algn="ctr" eaLnBrk="0" fontAlgn="base" hangingPunct="0">
              <a:spcBef>
                <a:spcPct val="0"/>
              </a:spcBef>
              <a:spcAft>
                <a:spcPct val="0"/>
              </a:spcAft>
              <a:defRPr i="1">
                <a:solidFill>
                  <a:sysClr val="windowText" lastClr="000000"/>
                </a:solidFill>
                <a:latin typeface="Arial" panose="020B0604020202020204" pitchFamily="34" charset="0"/>
              </a:defRPr>
            </a:lvl6pPr>
            <a:lvl7pPr marL="2971800" indent="-228600" algn="ctr" eaLnBrk="0" fontAlgn="base" hangingPunct="0">
              <a:spcBef>
                <a:spcPct val="0"/>
              </a:spcBef>
              <a:spcAft>
                <a:spcPct val="0"/>
              </a:spcAft>
              <a:defRPr i="1">
                <a:solidFill>
                  <a:sysClr val="windowText" lastClr="000000"/>
                </a:solidFill>
                <a:latin typeface="Arial" panose="020B0604020202020204" pitchFamily="34" charset="0"/>
              </a:defRPr>
            </a:lvl7pPr>
            <a:lvl8pPr marL="3429000" indent="-228600" algn="ctr" eaLnBrk="0" fontAlgn="base" hangingPunct="0">
              <a:spcBef>
                <a:spcPct val="0"/>
              </a:spcBef>
              <a:spcAft>
                <a:spcPct val="0"/>
              </a:spcAft>
              <a:defRPr i="1">
                <a:solidFill>
                  <a:sysClr val="windowText" lastClr="000000"/>
                </a:solidFill>
                <a:latin typeface="Arial" panose="020B0604020202020204" pitchFamily="34" charset="0"/>
              </a:defRPr>
            </a:lvl8pPr>
            <a:lvl9pPr marL="3886200" indent="-228600" algn="ctr" eaLnBrk="0" fontAlgn="base" hangingPunct="0">
              <a:spcBef>
                <a:spcPct val="0"/>
              </a:spcBef>
              <a:spcAft>
                <a:spcPct val="0"/>
              </a:spcAft>
              <a:defRPr i="1">
                <a:solidFill>
                  <a:sysClr val="windowText" lastClr="000000"/>
                </a:solidFill>
                <a:latin typeface="Arial" panose="020B0604020202020204" pitchFamily="34" charset="0"/>
              </a:defRPr>
            </a:lvl9pPr>
          </a:lstStyle>
          <a:p>
            <a:r>
              <a:rPr lang="zh-CN" altLang="en-US" sz="1600" dirty="0">
                <a:solidFill>
                  <a:srgbClr val="FF0000"/>
                </a:solidFill>
                <a:sym typeface="+mn-ea"/>
              </a:rPr>
              <a:t>Robustness is a measure of a network’s ability to continue</a:t>
            </a:r>
            <a:r>
              <a:rPr lang="en-US" altLang="zh-CN" sz="1600" dirty="0">
                <a:solidFill>
                  <a:srgbClr val="FF0000"/>
                </a:solidFill>
                <a:sym typeface="+mn-ea"/>
              </a:rPr>
              <a:t> </a:t>
            </a:r>
            <a:r>
              <a:rPr lang="zh-CN" altLang="en-US" sz="1600" dirty="0">
                <a:solidFill>
                  <a:srgbClr val="FF0000"/>
                </a:solidFill>
                <a:sym typeface="+mn-ea"/>
              </a:rPr>
              <a:t>functioning when part of the network is either naturally</a:t>
            </a:r>
            <a:r>
              <a:rPr lang="en-US" altLang="zh-CN" sz="1600" dirty="0">
                <a:solidFill>
                  <a:srgbClr val="FF0000"/>
                </a:solidFill>
                <a:sym typeface="+mn-ea"/>
              </a:rPr>
              <a:t> </a:t>
            </a:r>
            <a:r>
              <a:rPr lang="zh-CN" altLang="en-US" sz="1600" dirty="0">
                <a:solidFill>
                  <a:srgbClr val="FF0000"/>
                </a:solidFill>
                <a:sym typeface="+mn-ea"/>
              </a:rPr>
              <a:t>damaged or targeted for attack .</a:t>
            </a:r>
            <a:endParaRPr lang="zh-CN" altLang="en-US" sz="1600" dirty="0">
              <a:solidFill>
                <a:srgbClr val="FF0000"/>
              </a:solidFill>
            </a:endParaRPr>
          </a:p>
          <a:p>
            <a:r>
              <a:rPr lang="zh-CN" altLang="en-US" sz="1600" dirty="0">
                <a:solidFill>
                  <a:srgbClr val="FF0000"/>
                </a:solidFill>
                <a:sym typeface="+mn-ea"/>
              </a:rPr>
              <a:t>鲁棒性是衡量网络在部分网络自然损坏或受到攻击时仍能继续运行的能力。</a:t>
            </a:r>
            <a:endParaRPr lang="zh-CN" altLang="en-US" sz="1600" dirty="0">
              <a:solidFill>
                <a:srgbClr val="FF0000"/>
              </a:solidFill>
            </a:endParaRPr>
          </a:p>
          <a:p>
            <a:endParaRPr lang="zh-CN" altLang="en-US" sz="1600" i="0" dirty="0">
              <a:solidFill>
                <a:srgbClr val="FF0000"/>
              </a:solidFill>
              <a:latin typeface="Arial" panose="020B0604020202020204" pitchFamily="34" charset="0"/>
              <a:sym typeface="Arial" panose="020B0604020202020204" pitchFamily="34" charset="0"/>
            </a:endParaRPr>
          </a:p>
        </p:txBody>
      </p:sp>
      <p:sp>
        <p:nvSpPr>
          <p:cNvPr id="21" name="任意多边形 20"/>
          <p:cNvSpPr/>
          <p:nvPr>
            <p:custDataLst>
              <p:tags r:id="rId8"/>
            </p:custDataLst>
          </p:nvPr>
        </p:nvSpPr>
        <p:spPr>
          <a:xfrm>
            <a:off x="405765" y="4514215"/>
            <a:ext cx="3830320" cy="1309370"/>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wrap="square" rIns="144000" rtlCol="0" anchor="ctr">
            <a:normAutofit/>
          </a:bodyPr>
          <a:lstStyle/>
          <a:p>
            <a:pPr algn="ctr"/>
            <a:r>
              <a:rPr lang="zh-CN" altLang="en-US" sz="2400" smtClean="0">
                <a:solidFill>
                  <a:sysClr val="window" lastClr="FFFFFF"/>
                </a:solidFill>
                <a:latin typeface="Arial" panose="020B0604020202020204" pitchFamily="34" charset="0"/>
                <a:ea typeface="+mn-ea"/>
                <a:cs typeface="+mn-ea"/>
                <a:sym typeface="Arial" panose="020B0604020202020204" pitchFamily="34" charset="0"/>
              </a:rPr>
              <a:t>文献挖掘</a:t>
            </a:r>
            <a:endParaRPr lang="zh-CN" altLang="en-US" sz="2400" smtClean="0">
              <a:solidFill>
                <a:sysClr val="window" lastClr="FFFFFF"/>
              </a:solidFill>
              <a:latin typeface="Arial" panose="020B0604020202020204" pitchFamily="34" charset="0"/>
              <a:ea typeface="+mn-ea"/>
              <a:cs typeface="+mn-ea"/>
              <a:sym typeface="Arial" panose="020B0604020202020204" pitchFamily="34" charset="0"/>
            </a:endParaRPr>
          </a:p>
        </p:txBody>
      </p:sp>
      <p:sp>
        <p:nvSpPr>
          <p:cNvPr id="18" name="Text Box 22"/>
          <p:cNvSpPr txBox="1">
            <a:spLocks noChangeArrowheads="1"/>
          </p:cNvSpPr>
          <p:nvPr>
            <p:custDataLst>
              <p:tags r:id="rId9"/>
            </p:custDataLst>
          </p:nvPr>
        </p:nvSpPr>
        <p:spPr bwMode="gray">
          <a:xfrm>
            <a:off x="4579620" y="4608830"/>
            <a:ext cx="7102475" cy="1299845"/>
          </a:xfrm>
          <a:prstGeom prst="rect">
            <a:avLst/>
          </a:prstGeom>
          <a:noFill/>
          <a:ln>
            <a:noFill/>
          </a:ln>
          <a:effectLst/>
          <a:extLst>
            <a:ext uri="{909E8E84-426E-40DD-AFC4-6F175D3DCCD1}">
              <a14:hiddenFill xmlns:a14="http://schemas.microsoft.com/office/drawing/2010/main">
                <a:solidFill>
                  <a:srgbClr val="0F6FC6"/>
                </a:solidFill>
              </a14:hiddenFill>
            </a:ext>
            <a:ext uri="{91240B29-F687-4F45-9708-019B960494DF}">
              <a14:hiddenLine xmlns:a14="http://schemas.microsoft.com/office/drawing/2010/main" w="9525">
                <a:solidFill>
                  <a:sysClr val="windowText" lastClr="000000"/>
                </a:solidFill>
                <a:miter lim="800000"/>
                <a:headEnd/>
                <a:tailEnd/>
              </a14:hiddenLine>
            </a:ext>
            <a:ext uri="{AF507438-7753-43E0-B8FC-AC1667EBCBE1}">
              <a14:hiddenEffects xmlns:a14="http://schemas.microsoft.com/office/drawing/2010/main">
                <a:effectLst>
                  <a:outerShdw dist="35921" dir="2700000" algn="ctr" rotWithShape="0">
                    <a:srgbClr val="DBEFF9"/>
                  </a:outerShdw>
                </a:effectLst>
              </a14:hiddenEffects>
            </a:ext>
          </a:extLst>
        </p:spPr>
        <p:txBody>
          <a:bodyPr wrap="square" lIns="0" tIns="0" rIns="0" bIns="0" anchor="ctr" anchorCtr="0"/>
          <a:lstStyle>
            <a:lvl1pPr eaLnBrk="0" hangingPunct="0">
              <a:defRPr i="1">
                <a:solidFill>
                  <a:sysClr val="windowText" lastClr="000000"/>
                </a:solidFill>
                <a:latin typeface="Arial" panose="020B0604020202020204" pitchFamily="34" charset="0"/>
              </a:defRPr>
            </a:lvl1pPr>
            <a:lvl2pPr marL="742950" indent="-285750" eaLnBrk="0" hangingPunct="0">
              <a:defRPr i="1">
                <a:solidFill>
                  <a:sysClr val="windowText" lastClr="000000"/>
                </a:solidFill>
                <a:latin typeface="Arial" panose="020B0604020202020204" pitchFamily="34" charset="0"/>
              </a:defRPr>
            </a:lvl2pPr>
            <a:lvl3pPr marL="1143000" indent="-228600" eaLnBrk="0" hangingPunct="0">
              <a:defRPr i="1">
                <a:solidFill>
                  <a:sysClr val="windowText" lastClr="000000"/>
                </a:solidFill>
                <a:latin typeface="Arial" panose="020B0604020202020204" pitchFamily="34" charset="0"/>
              </a:defRPr>
            </a:lvl3pPr>
            <a:lvl4pPr marL="1600200" indent="-228600" eaLnBrk="0" hangingPunct="0">
              <a:defRPr i="1">
                <a:solidFill>
                  <a:sysClr val="windowText" lastClr="000000"/>
                </a:solidFill>
                <a:latin typeface="Arial" panose="020B0604020202020204" pitchFamily="34" charset="0"/>
              </a:defRPr>
            </a:lvl4pPr>
            <a:lvl5pPr marL="2057400" indent="-228600" eaLnBrk="0" hangingPunct="0">
              <a:defRPr i="1">
                <a:solidFill>
                  <a:sysClr val="windowText" lastClr="000000"/>
                </a:solidFill>
                <a:latin typeface="Arial" panose="020B0604020202020204" pitchFamily="34" charset="0"/>
              </a:defRPr>
            </a:lvl5pPr>
            <a:lvl6pPr marL="2514600" indent="-228600" algn="ctr" eaLnBrk="0" fontAlgn="base" hangingPunct="0">
              <a:spcBef>
                <a:spcPct val="0"/>
              </a:spcBef>
              <a:spcAft>
                <a:spcPct val="0"/>
              </a:spcAft>
              <a:defRPr i="1">
                <a:solidFill>
                  <a:sysClr val="windowText" lastClr="000000"/>
                </a:solidFill>
                <a:latin typeface="Arial" panose="020B0604020202020204" pitchFamily="34" charset="0"/>
              </a:defRPr>
            </a:lvl6pPr>
            <a:lvl7pPr marL="2971800" indent="-228600" algn="ctr" eaLnBrk="0" fontAlgn="base" hangingPunct="0">
              <a:spcBef>
                <a:spcPct val="0"/>
              </a:spcBef>
              <a:spcAft>
                <a:spcPct val="0"/>
              </a:spcAft>
              <a:defRPr i="1">
                <a:solidFill>
                  <a:sysClr val="windowText" lastClr="000000"/>
                </a:solidFill>
                <a:latin typeface="Arial" panose="020B0604020202020204" pitchFamily="34" charset="0"/>
              </a:defRPr>
            </a:lvl7pPr>
            <a:lvl8pPr marL="3429000" indent="-228600" algn="ctr" eaLnBrk="0" fontAlgn="base" hangingPunct="0">
              <a:spcBef>
                <a:spcPct val="0"/>
              </a:spcBef>
              <a:spcAft>
                <a:spcPct val="0"/>
              </a:spcAft>
              <a:defRPr i="1">
                <a:solidFill>
                  <a:sysClr val="windowText" lastClr="000000"/>
                </a:solidFill>
                <a:latin typeface="Arial" panose="020B0604020202020204" pitchFamily="34" charset="0"/>
              </a:defRPr>
            </a:lvl8pPr>
            <a:lvl9pPr marL="3886200" indent="-228600" algn="ctr" eaLnBrk="0" fontAlgn="base" hangingPunct="0">
              <a:spcBef>
                <a:spcPct val="0"/>
              </a:spcBef>
              <a:spcAft>
                <a:spcPct val="0"/>
              </a:spcAft>
              <a:defRPr i="1">
                <a:solidFill>
                  <a:sysClr val="windowText" lastClr="000000"/>
                </a:solidFill>
                <a:latin typeface="Arial" panose="020B0604020202020204" pitchFamily="34" charset="0"/>
              </a:defRPr>
            </a:lvl9pPr>
          </a:lstStyle>
          <a:p>
            <a:r>
              <a:rPr lang="zh-CN" altLang="en-US" sz="1600" dirty="0">
                <a:solidFill>
                  <a:schemeClr val="tx1"/>
                </a:solidFill>
                <a:sym typeface="+mn-ea"/>
              </a:rPr>
              <a:t>不幸的是，跨学科研究的性质本身也带来了重大挑战。通常，某一领域的重要发现不会迅速传播，从而导致错失创新机会。这篇文章中的目标就是提炼先前散落在</a:t>
            </a:r>
            <a:r>
              <a:rPr lang="zh-CN" altLang="en-US" sz="1600" dirty="0">
                <a:solidFill>
                  <a:schemeClr val="tx1"/>
                </a:solidFill>
                <a:sym typeface="+mn-ea"/>
              </a:rPr>
              <a:t>众多相关研究中的关键问题，分析和比较许多经典和现代的鲁棒性技术——以此为未来的工作奠定了一些基础。</a:t>
            </a:r>
            <a:endParaRPr lang="zh-CN" altLang="en-US" sz="1600" dirty="0">
              <a:solidFill>
                <a:schemeClr val="tx1"/>
              </a:solidFill>
            </a:endParaRPr>
          </a:p>
          <a:p>
            <a:endParaRPr lang="zh-CN" altLang="en-US" sz="1600" i="0" dirty="0">
              <a:solidFill>
                <a:schemeClr val="tx1"/>
              </a:solidFill>
              <a:latin typeface="Arial" panose="020B0604020202020204" pitchFamily="34" charset="0"/>
              <a:sym typeface="Arial" panose="020B0604020202020204" pitchFamily="34" charset="0"/>
            </a:endParaRPr>
          </a:p>
        </p:txBody>
      </p:sp>
      <p:sp>
        <p:nvSpPr>
          <p:cNvPr id="22" name="矩形 21"/>
          <p:cNvSpPr/>
          <p:nvPr>
            <p:custDataLst>
              <p:tags r:id="rId10"/>
            </p:custDataLst>
          </p:nvPr>
        </p:nvSpPr>
        <p:spPr>
          <a:xfrm>
            <a:off x="392933" y="1913946"/>
            <a:ext cx="943057" cy="3909580"/>
          </a:xfrm>
          <a:prstGeom prst="rect">
            <a:avLst/>
          </a:prstGeom>
          <a:gradFill>
            <a:gsLst>
              <a:gs pos="0">
                <a:sysClr val="window" lastClr="FFFFFF">
                  <a:alpha val="0"/>
                </a:sysClr>
              </a:gs>
              <a:gs pos="100000">
                <a:sysClr val="windowText" lastClr="000000">
                  <a:alpha val="37000"/>
                </a:sysClr>
              </a:gs>
            </a:gsLst>
            <a:lin ang="10800000" scaled="0"/>
          </a:gradFill>
          <a:ln>
            <a:noFill/>
          </a:ln>
        </p:spPr>
        <p:style>
          <a:lnRef idx="2">
            <a:srgbClr val="0F6FC6">
              <a:shade val="50000"/>
            </a:srgbClr>
          </a:lnRef>
          <a:fillRef idx="1">
            <a:srgbClr val="0F6FC6"/>
          </a:fillRef>
          <a:effectRef idx="0">
            <a:srgbClr val="0F6FC6"/>
          </a:effectRef>
          <a:fontRef idx="minor">
            <a:sysClr val="window" lastClr="FFFFFF"/>
          </a:fontRef>
        </p:style>
        <p:txBody>
          <a:bodyPr wrap="square" rIns="144000" rtlCol="0" anchor="ctr">
            <a:normAutofit/>
          </a:bodyPr>
          <a:lstStyle/>
          <a:p>
            <a:pPr algn="ctr"/>
            <a:endParaRPr lang="zh-CN" altLang="en-US">
              <a:solidFill>
                <a:srgbClr val="FFFFFF"/>
              </a:solidFill>
              <a:latin typeface="Arial" panose="020B0604020202020204" pitchFamily="34" charset="0"/>
              <a:ea typeface="黑体" panose="02010609060101010101" charset="-122"/>
              <a:sym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网络模型</a:t>
            </a:r>
            <a:r>
              <a:rPr lang="en-US" altLang="zh-CN" sz="2400" dirty="0">
                <a:solidFill>
                  <a:schemeClr val="bg1"/>
                </a:solidFill>
                <a:latin typeface="微软雅黑" panose="020B0503020204020204" pitchFamily="34" charset="-122"/>
                <a:ea typeface="微软雅黑" panose="020B0503020204020204" pitchFamily="34" charset="-122"/>
              </a:rPr>
              <a:t> — — ER</a:t>
            </a:r>
            <a:r>
              <a:rPr lang="zh-CN" altLang="en-US" sz="2400" dirty="0">
                <a:solidFill>
                  <a:schemeClr val="bg1"/>
                </a:solidFill>
                <a:latin typeface="微软雅黑" panose="020B0503020204020204" pitchFamily="34" charset="-122"/>
                <a:ea typeface="微软雅黑" panose="020B0503020204020204" pitchFamily="34" charset="-122"/>
              </a:rPr>
              <a:t>随机模型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9" name="文本框 8"/>
          <p:cNvSpPr txBox="1"/>
          <p:nvPr>
            <p:custDataLst>
              <p:tags r:id="rId3"/>
            </p:custDataLst>
          </p:nvPr>
        </p:nvSpPr>
        <p:spPr>
          <a:xfrm>
            <a:off x="676275" y="1456690"/>
            <a:ext cx="2995930" cy="4799965"/>
          </a:xfrm>
          <a:prstGeom prst="rect">
            <a:avLst/>
          </a:prstGeom>
          <a:noFill/>
        </p:spPr>
        <p:txBody>
          <a:bodyPr wrap="square" rtlCol="0" anchor="t">
            <a:spAutoFit/>
          </a:bodyPr>
          <a:p>
            <a:r>
              <a:rPr lang="zh-CN" altLang="en-US" b="1"/>
              <a:t>Erdös-Rényi (ER) 模型：</a:t>
            </a:r>
            <a:endParaRPr lang="zh-CN" altLang="en-US" b="1"/>
          </a:p>
          <a:p>
            <a:endParaRPr lang="zh-CN" altLang="en-US" b="1"/>
          </a:p>
          <a:p>
            <a:r>
              <a:rPr lang="zh-CN" altLang="en-US"/>
              <a:t>ER 模型生成没有特定结构偏差的</a:t>
            </a:r>
            <a:r>
              <a:rPr lang="zh-CN" altLang="en-US">
                <a:solidFill>
                  <a:srgbClr val="FF0000"/>
                </a:solidFill>
              </a:rPr>
              <a:t>随机网络</a:t>
            </a:r>
            <a:r>
              <a:rPr lang="zh-CN" altLang="en-US"/>
              <a:t>，其中每个图都以 n 顶点开始，没有边。对于每对节点，一条边以 p 的概率添加到图中。这导致</a:t>
            </a:r>
            <a:r>
              <a:rPr lang="zh-CN" altLang="en-US">
                <a:solidFill>
                  <a:srgbClr val="FF0000"/>
                </a:solidFill>
              </a:rPr>
              <a:t>泊松型度数分布</a:t>
            </a:r>
            <a:r>
              <a:rPr lang="zh-CN" altLang="en-US"/>
              <a:t>，其中一个顶点度数为</a:t>
            </a:r>
            <a:r>
              <a:rPr lang="en-US" altLang="zh-CN"/>
              <a:t>k</a:t>
            </a:r>
            <a:r>
              <a:rPr lang="zh-CN" altLang="en-US"/>
              <a:t>的概率为 p</a:t>
            </a:r>
            <a:r>
              <a:rPr lang="zh-CN" altLang="en-US" sz="2000" baseline="-25000"/>
              <a:t>k</a:t>
            </a:r>
            <a:r>
              <a:rPr lang="zh-CN" altLang="en-US"/>
              <a:t> = p(n − 1) 。此外，ER 模型具有</a:t>
            </a:r>
            <a:r>
              <a:rPr lang="zh-CN" altLang="en-US">
                <a:solidFill>
                  <a:srgbClr val="FF0000"/>
                </a:solidFill>
              </a:rPr>
              <a:t>对数增加的平均距离和接近于零的聚类系数</a:t>
            </a:r>
            <a:r>
              <a:rPr lang="zh-CN" altLang="en-US"/>
              <a:t>。</a:t>
            </a:r>
            <a:r>
              <a:rPr lang="en-US" altLang="zh-CN"/>
              <a:t>ER</a:t>
            </a:r>
            <a:r>
              <a:rPr lang="zh-CN" altLang="en-US"/>
              <a:t>图与网络鲁棒性相关的最重要的属性可能是</a:t>
            </a:r>
            <a:r>
              <a:rPr lang="zh-CN" altLang="en-US">
                <a:solidFill>
                  <a:srgbClr val="FF0000"/>
                </a:solidFill>
              </a:rPr>
              <a:t>度和介数分布的同构性</a:t>
            </a:r>
            <a:r>
              <a:rPr lang="zh-CN" altLang="en-US"/>
              <a:t>。这种同构性意味着节点重要性和网络负载，均匀分布在图中的节点之间。</a:t>
            </a:r>
            <a:endParaRPr lang="zh-CN" altLang="en-US"/>
          </a:p>
        </p:txBody>
      </p:sp>
      <p:pic>
        <p:nvPicPr>
          <p:cNvPr id="11" name="图片 10" descr="figure-3-3"/>
          <p:cNvPicPr>
            <a:picLocks noChangeAspect="1"/>
          </p:cNvPicPr>
          <p:nvPr/>
        </p:nvPicPr>
        <p:blipFill>
          <a:blip r:embed="rId4"/>
          <a:stretch>
            <a:fillRect/>
          </a:stretch>
        </p:blipFill>
        <p:spPr>
          <a:xfrm>
            <a:off x="4653280" y="1068070"/>
            <a:ext cx="7411085" cy="518858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网络模型</a:t>
            </a:r>
            <a:r>
              <a:rPr lang="en-US" altLang="zh-CN" sz="2400" dirty="0">
                <a:solidFill>
                  <a:schemeClr val="bg1"/>
                </a:solidFill>
                <a:latin typeface="微软雅黑" panose="020B0503020204020204" pitchFamily="34" charset="-122"/>
                <a:ea typeface="微软雅黑" panose="020B0503020204020204" pitchFamily="34" charset="-122"/>
              </a:rPr>
              <a:t> — — ER</a:t>
            </a:r>
            <a:r>
              <a:rPr lang="zh-CN" altLang="en-US" sz="2400" dirty="0">
                <a:solidFill>
                  <a:schemeClr val="bg1"/>
                </a:solidFill>
                <a:latin typeface="微软雅黑" panose="020B0503020204020204" pitchFamily="34" charset="-122"/>
                <a:ea typeface="微软雅黑" panose="020B0503020204020204" pitchFamily="34" charset="-122"/>
              </a:rPr>
              <a:t>随机模型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9" name="文本框 8"/>
          <p:cNvSpPr txBox="1"/>
          <p:nvPr>
            <p:custDataLst>
              <p:tags r:id="rId3"/>
            </p:custDataLst>
          </p:nvPr>
        </p:nvSpPr>
        <p:spPr>
          <a:xfrm>
            <a:off x="676275" y="1456690"/>
            <a:ext cx="2995930" cy="4799965"/>
          </a:xfrm>
          <a:prstGeom prst="rect">
            <a:avLst/>
          </a:prstGeom>
          <a:noFill/>
        </p:spPr>
        <p:txBody>
          <a:bodyPr wrap="square" rtlCol="0" anchor="t">
            <a:spAutoFit/>
          </a:bodyPr>
          <a:p>
            <a:r>
              <a:rPr lang="zh-CN" altLang="en-US" b="1"/>
              <a:t>Erdös-Rényi (ER) 模型：</a:t>
            </a:r>
            <a:endParaRPr lang="zh-CN" altLang="en-US" b="1"/>
          </a:p>
          <a:p>
            <a:endParaRPr lang="zh-CN" altLang="en-US" b="1"/>
          </a:p>
          <a:p>
            <a:r>
              <a:rPr lang="zh-CN" altLang="en-US"/>
              <a:t>ER 模型生成没有特定结构偏差的</a:t>
            </a:r>
            <a:r>
              <a:rPr lang="zh-CN" altLang="en-US">
                <a:solidFill>
                  <a:srgbClr val="FF0000"/>
                </a:solidFill>
              </a:rPr>
              <a:t>随机网络</a:t>
            </a:r>
            <a:r>
              <a:rPr lang="zh-CN" altLang="en-US"/>
              <a:t>，其中每个图都以 n 顶点开始，没有边。对于每对节点，一条边以 p 的概率添加到图中。这导致</a:t>
            </a:r>
            <a:r>
              <a:rPr lang="zh-CN" altLang="en-US">
                <a:solidFill>
                  <a:srgbClr val="FF0000"/>
                </a:solidFill>
              </a:rPr>
              <a:t>泊松型度数分布</a:t>
            </a:r>
            <a:r>
              <a:rPr lang="zh-CN" altLang="en-US"/>
              <a:t>，其中一个顶点度数为</a:t>
            </a:r>
            <a:r>
              <a:rPr lang="en-US" altLang="zh-CN"/>
              <a:t>k</a:t>
            </a:r>
            <a:r>
              <a:rPr lang="zh-CN" altLang="en-US"/>
              <a:t>的概率为 p</a:t>
            </a:r>
            <a:r>
              <a:rPr lang="zh-CN" altLang="en-US" sz="2000" baseline="-25000"/>
              <a:t>k</a:t>
            </a:r>
            <a:r>
              <a:rPr lang="zh-CN" altLang="en-US"/>
              <a:t> = p(n − 1) 。此外，ER 模型具有</a:t>
            </a:r>
            <a:r>
              <a:rPr lang="zh-CN" altLang="en-US">
                <a:solidFill>
                  <a:srgbClr val="FF0000"/>
                </a:solidFill>
              </a:rPr>
              <a:t>对数增加的平均距离和接近于零的聚类系数</a:t>
            </a:r>
            <a:r>
              <a:rPr lang="zh-CN" altLang="en-US"/>
              <a:t>。</a:t>
            </a:r>
            <a:r>
              <a:rPr lang="en-US" altLang="zh-CN"/>
              <a:t>ER</a:t>
            </a:r>
            <a:r>
              <a:rPr lang="zh-CN" altLang="en-US"/>
              <a:t>图与网络鲁棒性相关的最重要的属性可能是</a:t>
            </a:r>
            <a:r>
              <a:rPr lang="zh-CN" altLang="en-US">
                <a:solidFill>
                  <a:srgbClr val="FF0000"/>
                </a:solidFill>
              </a:rPr>
              <a:t>度和介数分布的同构性</a:t>
            </a:r>
            <a:r>
              <a:rPr lang="zh-CN" altLang="en-US"/>
              <a:t>。这种同构性意味着节点重要性和网络负载，均匀分布在图中的节点之间。</a:t>
            </a:r>
            <a:endParaRPr lang="zh-CN" altLang="en-US"/>
          </a:p>
        </p:txBody>
      </p:sp>
      <p:pic>
        <p:nvPicPr>
          <p:cNvPr id="2" name="图片 1" descr="figure-3-5"/>
          <p:cNvPicPr>
            <a:picLocks noChangeAspect="1"/>
          </p:cNvPicPr>
          <p:nvPr/>
        </p:nvPicPr>
        <p:blipFill>
          <a:blip r:embed="rId4"/>
          <a:stretch>
            <a:fillRect/>
          </a:stretch>
        </p:blipFill>
        <p:spPr>
          <a:xfrm>
            <a:off x="4008120" y="1279525"/>
            <a:ext cx="8086725" cy="522033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网络模型</a:t>
            </a:r>
            <a:r>
              <a:rPr lang="en-US" altLang="zh-CN" sz="2400" dirty="0">
                <a:solidFill>
                  <a:schemeClr val="bg1"/>
                </a:solidFill>
                <a:latin typeface="微软雅黑" panose="020B0503020204020204" pitchFamily="34" charset="-122"/>
                <a:ea typeface="微软雅黑" panose="020B0503020204020204" pitchFamily="34" charset="-122"/>
              </a:rPr>
              <a:t> — — WS</a:t>
            </a:r>
            <a:r>
              <a:rPr lang="zh-CN" altLang="en-US" sz="2400" dirty="0">
                <a:solidFill>
                  <a:schemeClr val="bg1"/>
                </a:solidFill>
                <a:latin typeface="微软雅黑" panose="020B0503020204020204" pitchFamily="34" charset="-122"/>
                <a:ea typeface="微软雅黑" panose="020B0503020204020204" pitchFamily="34" charset="-122"/>
              </a:rPr>
              <a:t>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1377315" y="1188085"/>
            <a:ext cx="3479165" cy="5403215"/>
          </a:xfrm>
          <a:prstGeom prst="rect">
            <a:avLst/>
          </a:prstGeom>
          <a:noFill/>
        </p:spPr>
        <p:txBody>
          <a:bodyPr wrap="square" rtlCol="0" anchor="t">
            <a:noAutofit/>
          </a:bodyPr>
          <a:p>
            <a:r>
              <a:rPr lang="zh-CN" altLang="en-US" b="1"/>
              <a:t>Watts-Strogatz (WS) 模型：</a:t>
            </a:r>
            <a:endParaRPr lang="zh-CN" altLang="en-US" b="1"/>
          </a:p>
          <a:p>
            <a:endParaRPr lang="zh-CN" altLang="en-US"/>
          </a:p>
          <a:p>
            <a:r>
              <a:rPr lang="zh-CN" altLang="en-US"/>
              <a:t>WS 模型生成具有</a:t>
            </a:r>
            <a:r>
              <a:rPr lang="zh-CN" altLang="en-US">
                <a:solidFill>
                  <a:srgbClr val="FF0000"/>
                </a:solidFill>
              </a:rPr>
              <a:t>高聚类系数</a:t>
            </a:r>
            <a:r>
              <a:rPr lang="zh-CN" altLang="en-US"/>
              <a:t>和低直径（小世界属性）的图。该模型首先生成具有 n 顶点的环形晶格，其中每个节点都连接到其 k 最近邻居。然后，每条边都会被访问一次，并以 p 的概率重新连接到随机均匀选择的顶点（不允许重复边或自循环）。这具有在图形上创建“捷径”的效果，从而创建</a:t>
            </a:r>
            <a:r>
              <a:rPr lang="zh-CN" altLang="en-US">
                <a:solidFill>
                  <a:srgbClr val="FF0000"/>
                </a:solidFill>
              </a:rPr>
              <a:t>小直径、小世界属性</a:t>
            </a:r>
            <a:r>
              <a:rPr lang="zh-CN" altLang="en-US"/>
              <a:t>。因此，WS模型显示了</a:t>
            </a:r>
            <a:r>
              <a:rPr lang="zh-CN" altLang="en-US">
                <a:solidFill>
                  <a:srgbClr val="FF0000"/>
                </a:solidFill>
              </a:rPr>
              <a:t>异构介数分布</a:t>
            </a:r>
            <a:r>
              <a:rPr lang="zh-CN" altLang="en-US"/>
              <a:t>，其中少数节点具有非常大的介数，而大多数节点包含很少的介数（尽管不是幂律分布）。然而，由于重新连线的边数量较少，WS 模型确实设法保持</a:t>
            </a:r>
            <a:r>
              <a:rPr lang="zh-CN" altLang="en-US">
                <a:solidFill>
                  <a:srgbClr val="FF0000"/>
                </a:solidFill>
              </a:rPr>
              <a:t>均匀的度分布</a:t>
            </a:r>
            <a:r>
              <a:rPr lang="zh-CN" altLang="en-US"/>
              <a:t>。</a:t>
            </a:r>
            <a:endParaRPr lang="zh-CN" altLang="en-US"/>
          </a:p>
        </p:txBody>
      </p:sp>
      <p:pic>
        <p:nvPicPr>
          <p:cNvPr id="3" name="图片 2" descr="figure-3-14"/>
          <p:cNvPicPr>
            <a:picLocks noChangeAspect="1"/>
          </p:cNvPicPr>
          <p:nvPr/>
        </p:nvPicPr>
        <p:blipFill>
          <a:blip r:embed="rId3"/>
          <a:stretch>
            <a:fillRect/>
          </a:stretch>
        </p:blipFill>
        <p:spPr>
          <a:xfrm>
            <a:off x="6403975" y="1042035"/>
            <a:ext cx="4508500" cy="594804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网络模型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1564640" y="1844040"/>
            <a:ext cx="8574405" cy="3291840"/>
          </a:xfrm>
          <a:prstGeom prst="rect">
            <a:avLst/>
          </a:prstGeom>
          <a:noFill/>
        </p:spPr>
        <p:txBody>
          <a:bodyPr wrap="square" rtlCol="0" anchor="t">
            <a:spAutoFit/>
          </a:bodyPr>
          <a:p>
            <a:pPr algn="ctr">
              <a:lnSpc>
                <a:spcPct val="200000"/>
              </a:lnSpc>
            </a:pPr>
            <a:r>
              <a:rPr lang="zh-CN" altLang="en-US" sz="2400" b="1" spc="100">
                <a:solidFill>
                  <a:schemeClr val="tx1"/>
                </a:solidFill>
                <a:uFillTx/>
              </a:rPr>
              <a:t>一个问题：</a:t>
            </a:r>
            <a:endParaRPr lang="zh-CN" altLang="en-US" sz="2000" b="1" spc="100">
              <a:solidFill>
                <a:schemeClr val="tx1"/>
              </a:solidFill>
              <a:uFillTx/>
            </a:endParaRPr>
          </a:p>
          <a:p>
            <a:pPr>
              <a:lnSpc>
                <a:spcPct val="200000"/>
              </a:lnSpc>
            </a:pPr>
            <a:endParaRPr lang="zh-CN" altLang="en-US" sz="2000" b="1" spc="100">
              <a:solidFill>
                <a:schemeClr val="tx1"/>
              </a:solidFill>
              <a:uFillTx/>
            </a:endParaRPr>
          </a:p>
          <a:p>
            <a:pPr>
              <a:lnSpc>
                <a:spcPct val="200000"/>
              </a:lnSpc>
            </a:pPr>
            <a:r>
              <a:rPr lang="zh-CN" altLang="en-US" sz="2000" spc="100">
                <a:solidFill>
                  <a:schemeClr val="tx1"/>
                </a:solidFill>
                <a:uFillTx/>
              </a:rPr>
              <a:t>为什么随机网络中没有枢纽节点和幂律度分布呢？</a:t>
            </a:r>
            <a:endParaRPr lang="zh-CN" altLang="en-US" sz="2000" spc="100">
              <a:solidFill>
                <a:schemeClr val="tx1"/>
              </a:solidFill>
              <a:uFillTx/>
            </a:endParaRPr>
          </a:p>
          <a:p>
            <a:pPr>
              <a:lnSpc>
                <a:spcPct val="200000"/>
              </a:lnSpc>
            </a:pPr>
            <a:r>
              <a:rPr lang="zh-CN" altLang="en-US" sz="2000" spc="100">
                <a:solidFill>
                  <a:schemeClr val="tx1"/>
                </a:solidFill>
                <a:uFillTx/>
              </a:rPr>
              <a:t>答案出现在1999年，对于这个问题的回答，指出了隐藏在随机网络模型背后的两个假设，而这两个假设违背了真实网络的性质。</a:t>
            </a:r>
            <a:endParaRPr lang="zh-CN" altLang="en-US" sz="2000" spc="100">
              <a:solidFill>
                <a:schemeClr val="tx1"/>
              </a:solidFill>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网络模型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989330" y="1694180"/>
            <a:ext cx="10213975" cy="4165600"/>
          </a:xfrm>
          <a:prstGeom prst="rect">
            <a:avLst/>
          </a:prstGeom>
          <a:noFill/>
        </p:spPr>
        <p:txBody>
          <a:bodyPr wrap="square" rtlCol="0" anchor="t">
            <a:noAutofit/>
          </a:bodyPr>
          <a:p>
            <a:r>
              <a:rPr lang="zh-CN" altLang="en-US" b="1"/>
              <a:t>假设一：随机网络模型假设节点的数目N是固定的</a:t>
            </a:r>
            <a:endParaRPr lang="zh-CN" altLang="en-US" b="1"/>
          </a:p>
          <a:p>
            <a:endParaRPr lang="zh-CN" altLang="en-US"/>
          </a:p>
          <a:p>
            <a:r>
              <a:rPr lang="zh-CN" altLang="en-US"/>
              <a:t>然而，在真实网络中，由于新节点的加入，节点的数目是</a:t>
            </a:r>
            <a:r>
              <a:rPr lang="zh-CN" altLang="en-US"/>
              <a:t>动态增长的。</a:t>
            </a:r>
            <a:endParaRPr lang="zh-CN" altLang="en-US"/>
          </a:p>
          <a:p>
            <a:endParaRPr lang="zh-CN" altLang="en-US"/>
          </a:p>
          <a:p>
            <a:r>
              <a:rPr lang="zh-CN" altLang="en-US" i="1">
                <a:solidFill>
                  <a:schemeClr val="tx1">
                    <a:lumMod val="75000"/>
                    <a:lumOff val="25000"/>
                  </a:schemeClr>
                </a:solidFill>
              </a:rPr>
              <a:t>● 1991年，万维网中只有一个节点，就是由万维网创立者蒂姆·伯纳斯－李建立的第一个网页。今天，万维网中包含超过1兆（1012）个网页，这个巨大的数字是由数百万个人和机构不断增加新网页而最终达到的。</a:t>
            </a:r>
            <a:endParaRPr lang="zh-CN" altLang="en-US" i="1">
              <a:solidFill>
                <a:schemeClr val="tx1">
                  <a:lumMod val="75000"/>
                  <a:lumOff val="25000"/>
                </a:schemeClr>
              </a:solidFill>
            </a:endParaRPr>
          </a:p>
          <a:p>
            <a:r>
              <a:rPr lang="zh-CN" altLang="en-US" i="1">
                <a:solidFill>
                  <a:schemeClr val="tx1">
                    <a:lumMod val="75000"/>
                    <a:lumOff val="25000"/>
                  </a:schemeClr>
                </a:solidFill>
              </a:rPr>
              <a:t>● 随着新研究论文的发表，科学合作网络和引文网络不断扩大。</a:t>
            </a:r>
            <a:endParaRPr lang="zh-CN" altLang="en-US" i="1">
              <a:solidFill>
                <a:schemeClr val="tx1">
                  <a:lumMod val="75000"/>
                  <a:lumOff val="25000"/>
                </a:schemeClr>
              </a:solidFill>
            </a:endParaRPr>
          </a:p>
          <a:p>
            <a:r>
              <a:rPr lang="zh-CN" altLang="en-US" i="1">
                <a:solidFill>
                  <a:schemeClr val="tx1">
                    <a:lumMod val="75000"/>
                    <a:lumOff val="25000"/>
                  </a:schemeClr>
                </a:solidFill>
              </a:rPr>
              <a:t>● 演员网络随着新电影的发行而不断扩大。</a:t>
            </a:r>
            <a:endParaRPr lang="zh-CN" altLang="en-US" i="1">
              <a:solidFill>
                <a:schemeClr val="tx1">
                  <a:lumMod val="75000"/>
                  <a:lumOff val="25000"/>
                </a:schemeClr>
              </a:solidFill>
            </a:endParaRPr>
          </a:p>
          <a:p>
            <a:endParaRPr lang="zh-CN" altLang="en-US"/>
          </a:p>
          <a:p>
            <a:endParaRPr lang="zh-CN" altLang="en-US"/>
          </a:p>
          <a:p>
            <a:endParaRPr lang="zh-CN" altLang="en-US"/>
          </a:p>
          <a:p>
            <a:r>
              <a:rPr lang="zh-CN" altLang="en-US">
                <a:sym typeface="+mn-ea"/>
              </a:rPr>
              <a:t>因此，如果想建模这些网络，就不能采用静态模型。相反，我们的建模方法必须承认这样一个事实：</a:t>
            </a:r>
            <a:r>
              <a:rPr lang="zh-CN" altLang="en-US">
                <a:solidFill>
                  <a:srgbClr val="FF0000"/>
                </a:solidFill>
                <a:sym typeface="+mn-ea"/>
              </a:rPr>
              <a:t>网络是一个增长过程的产物</a:t>
            </a:r>
            <a:r>
              <a:rPr lang="zh-CN" altLang="en-US">
                <a:sym typeface="+mn-ea"/>
              </a:rPr>
              <a:t>。</a:t>
            </a:r>
            <a:endParaRPr lang="zh-CN" altLang="en-US"/>
          </a:p>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网络模型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782320" y="1649730"/>
            <a:ext cx="10553700" cy="4262755"/>
          </a:xfrm>
          <a:prstGeom prst="rect">
            <a:avLst/>
          </a:prstGeom>
          <a:noFill/>
        </p:spPr>
        <p:txBody>
          <a:bodyPr wrap="square" rtlCol="0" anchor="t">
            <a:noAutofit/>
          </a:bodyPr>
          <a:p>
            <a:r>
              <a:rPr lang="zh-CN" altLang="en-US" b="1"/>
              <a:t>假设二：随机网络模型假设节点随机地选择其他节点进行连接</a:t>
            </a:r>
            <a:endParaRPr lang="zh-CN" altLang="en-US"/>
          </a:p>
          <a:p>
            <a:endParaRPr lang="zh-CN" altLang="en-US"/>
          </a:p>
          <a:p>
            <a:endParaRPr lang="zh-CN" altLang="en-US"/>
          </a:p>
          <a:p>
            <a:r>
              <a:rPr lang="zh-CN" altLang="en-US"/>
              <a:t>然而，在大多数真实网络中，</a:t>
            </a:r>
            <a:r>
              <a:rPr lang="zh-CN" altLang="en-US">
                <a:solidFill>
                  <a:srgbClr val="FF0000"/>
                </a:solidFill>
              </a:rPr>
              <a:t>新加入的节点更倾向于与链接数高的节点相连</a:t>
            </a:r>
            <a:r>
              <a:rPr lang="zh-CN" altLang="en-US"/>
              <a:t>，这一过程被称为</a:t>
            </a:r>
            <a:r>
              <a:rPr lang="zh-CN" altLang="en-US">
                <a:solidFill>
                  <a:srgbClr val="FF0000"/>
                </a:solidFill>
              </a:rPr>
              <a:t>偏好连接</a:t>
            </a:r>
            <a:r>
              <a:rPr lang="zh-CN" altLang="en-US"/>
              <a:t>。</a:t>
            </a:r>
            <a:endParaRPr lang="zh-CN" altLang="en-US"/>
          </a:p>
          <a:p>
            <a:endParaRPr lang="zh-CN" altLang="en-US"/>
          </a:p>
          <a:p>
            <a:endParaRPr lang="zh-CN" altLang="en-US"/>
          </a:p>
          <a:p>
            <a:r>
              <a:rPr lang="zh-CN" altLang="en-US" i="1">
                <a:solidFill>
                  <a:schemeClr val="tx1">
                    <a:lumMod val="75000"/>
                    <a:lumOff val="25000"/>
                  </a:schemeClr>
                </a:solidFill>
              </a:rPr>
              <a:t>● 在万维网数以万亿计的网页中，我们可能只知道其中很少的一部分。我们所知道的节点并不是完全随机的：我们都知道谷歌和Facebook，却很少会访问充斥在万维网中的数十亿不怎么出名的网页。相比于链接数较低的节点，我们对链接数高的节点了解得更多，因此也更有可能连接到一个链接数高的</a:t>
            </a:r>
            <a:endParaRPr lang="zh-CN" altLang="en-US" i="1">
              <a:solidFill>
                <a:schemeClr val="tx1">
                  <a:lumMod val="75000"/>
                  <a:lumOff val="25000"/>
                </a:schemeClr>
              </a:solidFill>
            </a:endParaRPr>
          </a:p>
          <a:p>
            <a:r>
              <a:rPr lang="zh-CN" altLang="en-US" i="1">
                <a:solidFill>
                  <a:schemeClr val="tx1">
                    <a:lumMod val="75000"/>
                    <a:lumOff val="25000"/>
                  </a:schemeClr>
                </a:solidFill>
              </a:rPr>
              <a:t>节点。</a:t>
            </a:r>
            <a:endParaRPr lang="zh-CN" altLang="en-US" i="1">
              <a:solidFill>
                <a:schemeClr val="tx1">
                  <a:lumMod val="75000"/>
                  <a:lumOff val="25000"/>
                </a:schemeClr>
              </a:solidFill>
            </a:endParaRPr>
          </a:p>
          <a:p>
            <a:r>
              <a:rPr lang="zh-CN" altLang="en-US" i="1">
                <a:solidFill>
                  <a:schemeClr val="tx1">
                    <a:lumMod val="75000"/>
                    <a:lumOff val="25000"/>
                  </a:schemeClr>
                </a:solidFill>
              </a:rPr>
              <a:t>● 每年有100多万篇科学论文发表，没有哪个科学家可以读完所有这些论文。一篇论文被引用的次数越多，我们就越有可能听说这篇论文并最终阅读它。由于我们只会引用阅读过的论文，我们的引用便会更倾向于引用数高的论文——引文网络中的大度节点。</a:t>
            </a:r>
            <a:endParaRPr lang="zh-CN" altLang="en-US" i="1">
              <a:solidFill>
                <a:schemeClr val="tx1">
                  <a:lumMod val="75000"/>
                  <a:lumOff val="25000"/>
                </a:schemeClr>
              </a:solidFill>
            </a:endParaRPr>
          </a:p>
          <a:p>
            <a:r>
              <a:rPr lang="zh-CN" altLang="en-US" i="1">
                <a:solidFill>
                  <a:schemeClr val="tx1">
                    <a:lumMod val="75000"/>
                    <a:lumOff val="25000"/>
                  </a:schemeClr>
                </a:solidFill>
              </a:rPr>
              <a:t>● 一个演员所出演的电影越多，导演就越熟悉他的表演技巧。因此，一个演员在演员网络中的度越高，就趆有可能获得出演新角色的机会。</a:t>
            </a:r>
            <a:endParaRPr lang="zh-CN" altLang="en-US" i="1">
              <a:solidFill>
                <a:schemeClr val="tx1">
                  <a:lumMod val="75000"/>
                  <a:lumOff val="25000"/>
                </a:schemeClr>
              </a:solidFill>
            </a:endParaRPr>
          </a:p>
          <a:p>
            <a:endParaRPr lang="zh-CN" altLang="en-US"/>
          </a:p>
          <a:p>
            <a:endParaRPr lang="zh-CN" altLang="en-US"/>
          </a:p>
          <a:p>
            <a:endParaRPr lang="zh-CN" altLang="en-US"/>
          </a:p>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1699895" y="788035"/>
            <a:ext cx="8791575" cy="6069965"/>
          </a:xfrm>
          <a:prstGeom prst="rect">
            <a:avLst/>
          </a:prstGeom>
        </p:spPr>
      </p:pic>
      <p:sp>
        <p:nvSpPr>
          <p:cNvPr id="8" name="矩形 7"/>
          <p:cNvSpPr/>
          <p:nvPr>
            <p:custDataLst>
              <p:tags r:id="rId3"/>
            </p:custDataLst>
          </p:nvPr>
        </p:nvSpPr>
        <p:spPr>
          <a:xfrm>
            <a:off x="0" y="0"/>
            <a:ext cx="12192000" cy="7874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19240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网络模型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5425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86341"/>
            <a:ext cx="700966" cy="70096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923798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网络模型</a:t>
            </a:r>
            <a:r>
              <a:rPr lang="en-US" altLang="zh-CN" sz="2400" dirty="0">
                <a:solidFill>
                  <a:schemeClr val="bg1"/>
                </a:solidFill>
                <a:latin typeface="微软雅黑" panose="020B0503020204020204" pitchFamily="34" charset="-122"/>
                <a:ea typeface="微软雅黑" panose="020B0503020204020204" pitchFamily="34" charset="-122"/>
              </a:rPr>
              <a:t> — — BA</a:t>
            </a:r>
            <a:r>
              <a:rPr lang="zh-CN" altLang="en-US" sz="2400" dirty="0">
                <a:solidFill>
                  <a:schemeClr val="bg1"/>
                </a:solidFill>
                <a:latin typeface="微软雅黑" panose="020B0503020204020204" pitchFamily="34" charset="-122"/>
                <a:ea typeface="微软雅黑" panose="020B0503020204020204" pitchFamily="34" charset="-122"/>
              </a:rPr>
              <a:t>无标度模型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782320" y="1288415"/>
            <a:ext cx="3928745" cy="4763770"/>
          </a:xfrm>
          <a:prstGeom prst="rect">
            <a:avLst/>
          </a:prstGeom>
          <a:noFill/>
        </p:spPr>
        <p:txBody>
          <a:bodyPr wrap="square" rtlCol="0" anchor="t">
            <a:noAutofit/>
          </a:bodyPr>
          <a:p>
            <a:r>
              <a:rPr lang="zh-CN" altLang="en-US" b="1"/>
              <a:t>Barbási-Albert (BA) 无标度模型：</a:t>
            </a:r>
            <a:endParaRPr lang="zh-CN" altLang="en-US" b="1"/>
          </a:p>
          <a:p>
            <a:endParaRPr lang="zh-CN" altLang="en-US" b="1"/>
          </a:p>
          <a:p>
            <a:r>
              <a:rPr lang="zh-CN" altLang="en-US"/>
              <a:t>BA 模型根据两个过程生成网络拓扑，</a:t>
            </a:r>
            <a:r>
              <a:rPr lang="zh-CN" altLang="en-US">
                <a:solidFill>
                  <a:srgbClr val="FF0000"/>
                </a:solidFill>
              </a:rPr>
              <a:t>生长和偏好连接</a:t>
            </a:r>
            <a:r>
              <a:rPr lang="zh-CN" altLang="en-US"/>
              <a:t>。先前的网络模型在网络形成过程中保持节点数量固定，而 BA 模型从一小组顶点开始，并通过随着时间的推移添加节点和边来扩展网络。BA 模型遵循“富者愈富”的社会学原理，即</a:t>
            </a:r>
            <a:r>
              <a:rPr lang="zh-CN" altLang="en-US">
                <a:solidFill>
                  <a:srgbClr val="FF0000"/>
                </a:solidFill>
              </a:rPr>
              <a:t>连接到某个节点的概率与该节点的度数成正比</a:t>
            </a:r>
            <a:r>
              <a:rPr lang="zh-CN" altLang="en-US"/>
              <a:t>，这得益于优先连接机制。BA 模型生成遵循 p</a:t>
            </a:r>
            <a:r>
              <a:rPr lang="zh-CN" altLang="en-US" sz="2000" baseline="-25000"/>
              <a:t>k</a:t>
            </a:r>
            <a:r>
              <a:rPr lang="zh-CN" altLang="en-US"/>
              <a:t> ≈ k</a:t>
            </a:r>
            <a:r>
              <a:rPr lang="zh-CN" altLang="en-US" baseline="30000"/>
              <a:t>−3</a:t>
            </a:r>
            <a:r>
              <a:rPr lang="zh-CN" altLang="en-US"/>
              <a:t> 给出</a:t>
            </a:r>
            <a:r>
              <a:rPr lang="zh-CN" altLang="en-US">
                <a:solidFill>
                  <a:srgbClr val="FF0000"/>
                </a:solidFill>
              </a:rPr>
              <a:t>度的幂律分布</a:t>
            </a:r>
            <a:r>
              <a:rPr lang="zh-CN" altLang="en-US"/>
              <a:t>的无标度网络，平均测地距离随着 n 的大小以对数方式增加，证明了</a:t>
            </a:r>
            <a:r>
              <a:rPr lang="zh-CN" altLang="en-US">
                <a:solidFill>
                  <a:srgbClr val="FF0000"/>
                </a:solidFill>
              </a:rPr>
              <a:t>小世界属性</a:t>
            </a:r>
            <a:r>
              <a:rPr lang="zh-CN" altLang="en-US"/>
              <a:t>。因此，BA 模型显示出</a:t>
            </a:r>
            <a:r>
              <a:rPr lang="zh-CN" altLang="en-US">
                <a:solidFill>
                  <a:srgbClr val="FF0000"/>
                </a:solidFill>
              </a:rPr>
              <a:t>异构度和介数分布</a:t>
            </a:r>
            <a:r>
              <a:rPr lang="zh-CN" altLang="en-US"/>
              <a:t>，其中少量节点占介数负载和度的较大比例。</a:t>
            </a:r>
            <a:endParaRPr lang="zh-CN" altLang="en-US"/>
          </a:p>
        </p:txBody>
      </p:sp>
      <p:pic>
        <p:nvPicPr>
          <p:cNvPr id="3" name="图片 2"/>
          <p:cNvPicPr>
            <a:picLocks noChangeAspect="1"/>
          </p:cNvPicPr>
          <p:nvPr>
            <p:custDataLst>
              <p:tags r:id="rId3"/>
            </p:custDataLst>
          </p:nvPr>
        </p:nvPicPr>
        <p:blipFill>
          <a:blip r:embed="rId4"/>
          <a:stretch>
            <a:fillRect/>
          </a:stretch>
        </p:blipFill>
        <p:spPr>
          <a:xfrm>
            <a:off x="6224905" y="1141095"/>
            <a:ext cx="4283075" cy="435356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5260975" y="5494655"/>
            <a:ext cx="6210300" cy="13239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网络模型</a:t>
            </a:r>
            <a:r>
              <a:rPr lang="en-US" altLang="zh-CN" sz="2400" dirty="0">
                <a:solidFill>
                  <a:schemeClr val="bg1"/>
                </a:solidFill>
                <a:latin typeface="微软雅黑" panose="020B0503020204020204" pitchFamily="34" charset="-122"/>
                <a:ea typeface="微软雅黑" panose="020B0503020204020204" pitchFamily="34" charset="-122"/>
              </a:rPr>
              <a:t> — — CSF</a:t>
            </a:r>
            <a:r>
              <a:rPr lang="zh-CN" altLang="en-US" sz="2400" dirty="0">
                <a:solidFill>
                  <a:schemeClr val="bg1"/>
                </a:solidFill>
                <a:latin typeface="微软雅黑" panose="020B0503020204020204" pitchFamily="34" charset="-122"/>
                <a:ea typeface="微软雅黑" panose="020B0503020204020204" pitchFamily="34" charset="-122"/>
              </a:rPr>
              <a:t>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782320" y="1434465"/>
            <a:ext cx="10214610" cy="1498600"/>
          </a:xfrm>
          <a:prstGeom prst="rect">
            <a:avLst/>
          </a:prstGeom>
          <a:noFill/>
        </p:spPr>
        <p:txBody>
          <a:bodyPr wrap="square" rtlCol="0" anchor="t">
            <a:noAutofit/>
          </a:bodyPr>
          <a:p>
            <a:r>
              <a:rPr lang="zh-CN" altLang="en-US" b="1"/>
              <a:t>聚类无标度 (CSF) 模型：</a:t>
            </a:r>
            <a:endParaRPr lang="zh-CN" altLang="en-US" b="1"/>
          </a:p>
          <a:p>
            <a:endParaRPr lang="zh-CN" altLang="en-US"/>
          </a:p>
          <a:p>
            <a:r>
              <a:rPr lang="zh-CN" altLang="en-US"/>
              <a:t>模型通过优先连接后的一个步骤（称为三元组形成）合并高聚类系数，从而扩展了BA 模型。CSF 模型相对于 BA 模型的优点在于，它生成具有</a:t>
            </a:r>
            <a:r>
              <a:rPr lang="zh-CN" altLang="en-US">
                <a:solidFill>
                  <a:srgbClr val="FF0000"/>
                </a:solidFill>
              </a:rPr>
              <a:t>高聚类系数</a:t>
            </a:r>
            <a:r>
              <a:rPr lang="zh-CN" altLang="en-US"/>
              <a:t>的图，同时保持</a:t>
            </a:r>
            <a:r>
              <a:rPr lang="zh-CN" altLang="en-US">
                <a:solidFill>
                  <a:srgbClr val="FF0000"/>
                </a:solidFill>
              </a:rPr>
              <a:t>无标度和小平均距离</a:t>
            </a:r>
            <a:r>
              <a:rPr lang="zh-CN" altLang="en-US"/>
              <a:t>属性。因此，CSF 模型的</a:t>
            </a:r>
            <a:r>
              <a:rPr lang="zh-CN" altLang="en-US">
                <a:solidFill>
                  <a:srgbClr val="FF0000"/>
                </a:solidFill>
              </a:rPr>
              <a:t>度分布是异构</a:t>
            </a:r>
            <a:r>
              <a:rPr lang="zh-CN" altLang="en-US"/>
              <a:t>的，大致相当于 BA 模型。</a:t>
            </a:r>
            <a:endParaRPr lang="zh-CN" altLang="en-US"/>
          </a:p>
        </p:txBody>
      </p:sp>
      <p:pic>
        <p:nvPicPr>
          <p:cNvPr id="3" name="图片 2"/>
          <p:cNvPicPr>
            <a:picLocks noChangeAspect="1"/>
          </p:cNvPicPr>
          <p:nvPr>
            <p:custDataLst>
              <p:tags r:id="rId3"/>
            </p:custDataLst>
          </p:nvPr>
        </p:nvPicPr>
        <p:blipFill>
          <a:blip r:embed="rId4"/>
          <a:stretch>
            <a:fillRect/>
          </a:stretch>
        </p:blipFill>
        <p:spPr>
          <a:xfrm>
            <a:off x="3552190" y="3161030"/>
            <a:ext cx="4674870" cy="1508125"/>
          </a:xfrm>
          <a:prstGeom prst="rect">
            <a:avLst/>
          </a:prstGeom>
        </p:spPr>
      </p:pic>
      <p:sp>
        <p:nvSpPr>
          <p:cNvPr id="4" name="文本框 3"/>
          <p:cNvSpPr txBox="1"/>
          <p:nvPr/>
        </p:nvSpPr>
        <p:spPr>
          <a:xfrm>
            <a:off x="782320" y="5051425"/>
            <a:ext cx="10214610" cy="922020"/>
          </a:xfrm>
          <a:prstGeom prst="rect">
            <a:avLst/>
          </a:prstGeom>
          <a:noFill/>
        </p:spPr>
        <p:txBody>
          <a:bodyPr wrap="square" rtlCol="0" anchor="t">
            <a:spAutoFit/>
          </a:bodyPr>
          <a:p>
            <a:r>
              <a:rPr lang="zh-CN" altLang="en-US"/>
              <a:t>如图所示，在优先连接步骤（a）中，新的顶点v选择与一个顶点u连接，概率与其度成正比。在三角形成步骤（b）中，新的顶点v选择在先前优先连接步骤中连接的那个顶点的邻域中一个顶点w。×符号代表“不允许连接”（要么是因为不会形成三角，要么是因为边缘已经存在）。</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1410970" y="1732915"/>
            <a:ext cx="10215245" cy="5066665"/>
          </a:xfrm>
          <a:prstGeom prst="rect">
            <a:avLst/>
          </a:prstGeom>
          <a:noFill/>
        </p:spPr>
        <p:txBody>
          <a:bodyPr wrap="square" rtlCol="0" anchor="t">
            <a:noAutofit/>
          </a:bodyPr>
          <a:p>
            <a:r>
              <a:rPr lang="zh-CN" altLang="en-US"/>
              <a:t>网络故障可以分为由</a:t>
            </a:r>
            <a:r>
              <a:rPr lang="zh-CN" altLang="en-US">
                <a:solidFill>
                  <a:srgbClr val="00B050"/>
                </a:solidFill>
              </a:rPr>
              <a:t>自然原因导致的孤立和级联故障</a:t>
            </a:r>
            <a:r>
              <a:rPr lang="zh-CN" altLang="en-US"/>
              <a:t>，以及</a:t>
            </a:r>
            <a:r>
              <a:rPr lang="zh-CN" altLang="en-US">
                <a:solidFill>
                  <a:srgbClr val="FF0000"/>
                </a:solidFill>
              </a:rPr>
              <a:t>定向攻击</a:t>
            </a:r>
            <a:r>
              <a:rPr lang="zh-CN" altLang="en-US"/>
              <a:t>。</a:t>
            </a:r>
            <a:endParaRPr lang="zh-CN" altLang="en-US"/>
          </a:p>
          <a:p>
            <a:endParaRPr lang="zh-CN" altLang="en-US"/>
          </a:p>
          <a:p>
            <a:r>
              <a:rPr lang="zh-CN" altLang="en-US"/>
              <a:t>研究表明，孤立和级联故障的威胁性远小于定向攻击。因此，文章专注于调研定向攻击。</a:t>
            </a:r>
            <a:endParaRPr lang="zh-CN" altLang="en-US"/>
          </a:p>
          <a:p>
            <a:endParaRPr lang="zh-CN" altLang="en-US"/>
          </a:p>
          <a:p>
            <a:r>
              <a:rPr lang="zh-CN" altLang="en-US"/>
              <a:t>攻击者可以使用两种主要</a:t>
            </a:r>
            <a:r>
              <a:rPr lang="zh-CN" altLang="en-US" b="1">
                <a:solidFill>
                  <a:srgbClr val="7030A0"/>
                </a:solidFill>
              </a:rPr>
              <a:t>机制</a:t>
            </a:r>
            <a:r>
              <a:rPr lang="zh-CN" altLang="en-US"/>
              <a:t>来攻击网络——删除节点和删除边。</a:t>
            </a:r>
            <a:endParaRPr lang="zh-CN" altLang="en-US"/>
          </a:p>
          <a:p>
            <a:r>
              <a:rPr lang="zh-CN" altLang="en-US"/>
              <a:t>攻击者的</a:t>
            </a:r>
            <a:r>
              <a:rPr lang="zh-CN" altLang="en-US" b="1">
                <a:solidFill>
                  <a:srgbClr val="7030A0"/>
                </a:solidFill>
              </a:rPr>
              <a:t>目标</a:t>
            </a:r>
            <a:r>
              <a:rPr lang="zh-CN" altLang="en-US"/>
              <a:t>是网络</a:t>
            </a:r>
            <a:r>
              <a:rPr lang="zh-CN" altLang="en-US"/>
              <a:t>中功能重要的节点和边缘（例如关键变电站或电线）。</a:t>
            </a:r>
            <a:endParaRPr lang="zh-CN" altLang="en-US"/>
          </a:p>
          <a:p>
            <a:r>
              <a:rPr lang="zh-CN" altLang="en-US"/>
              <a:t>为了实现这一点，攻击者通常</a:t>
            </a:r>
            <a:r>
              <a:rPr lang="zh-CN" altLang="en-US" b="1">
                <a:solidFill>
                  <a:srgbClr val="7030A0"/>
                </a:solidFill>
              </a:rPr>
              <a:t>依赖</a:t>
            </a:r>
            <a:r>
              <a:rPr lang="zh-CN" altLang="en-US"/>
              <a:t>于节点和边的中心性度量。</a:t>
            </a:r>
            <a:endParaRPr lang="zh-CN" altLang="en-US"/>
          </a:p>
          <a:p>
            <a:r>
              <a:rPr lang="zh-CN" altLang="en-US"/>
              <a:t>虽然任何中心性度量都可用于生成要删除的</a:t>
            </a:r>
            <a:r>
              <a:rPr lang="en-US" altLang="zh-CN"/>
              <a:t> top </a:t>
            </a:r>
            <a:r>
              <a:rPr lang="zh-CN" altLang="en-US"/>
              <a:t>k 节点和边的列表，但</a:t>
            </a:r>
            <a:r>
              <a:rPr lang="zh-CN" altLang="en-US"/>
              <a:t>文章重点关注两个传统度量——度和介数中心性。</a:t>
            </a:r>
            <a:endParaRPr lang="zh-CN" altLang="en-US"/>
          </a:p>
          <a:p>
            <a:endParaRPr lang="zh-CN" altLang="en-US"/>
          </a:p>
          <a:p>
            <a:r>
              <a:rPr lang="zh-CN" altLang="en-US"/>
              <a:t>通过这两种措施，有四种常见的攻击</a:t>
            </a:r>
            <a:r>
              <a:rPr lang="zh-CN" altLang="en-US" b="1">
                <a:solidFill>
                  <a:srgbClr val="7030A0"/>
                </a:solidFill>
              </a:rPr>
              <a:t>策略</a:t>
            </a:r>
            <a:r>
              <a:rPr lang="zh-CN" altLang="en-US"/>
              <a:t>：</a:t>
            </a:r>
            <a:endParaRPr lang="zh-CN" altLang="en-US"/>
          </a:p>
          <a:p>
            <a:r>
              <a:rPr lang="zh-CN" altLang="en-US">
                <a:solidFill>
                  <a:schemeClr val="tx1"/>
                </a:solidFill>
                <a:sym typeface="+mn-ea"/>
              </a:rPr>
              <a:t>（ID）</a:t>
            </a:r>
            <a:r>
              <a:rPr lang="en-US" altLang="zh-CN">
                <a:solidFill>
                  <a:schemeClr val="tx1"/>
                </a:solidFill>
                <a:sym typeface="+mn-ea"/>
              </a:rPr>
              <a:t>	</a:t>
            </a:r>
            <a:r>
              <a:rPr lang="zh-CN" altLang="en-US">
                <a:solidFill>
                  <a:schemeClr val="tx1"/>
                </a:solidFill>
              </a:rPr>
              <a:t>初始度去除</a:t>
            </a:r>
            <a:endParaRPr lang="zh-CN" altLang="en-US">
              <a:solidFill>
                <a:schemeClr val="tx1"/>
              </a:solidFill>
            </a:endParaRPr>
          </a:p>
          <a:p>
            <a:r>
              <a:rPr lang="zh-CN" altLang="en-US">
                <a:solidFill>
                  <a:schemeClr val="tx1"/>
                </a:solidFill>
                <a:sym typeface="+mn-ea"/>
              </a:rPr>
              <a:t>（</a:t>
            </a:r>
            <a:r>
              <a:rPr lang="en-US" altLang="zh-CN">
                <a:solidFill>
                  <a:schemeClr val="tx1"/>
                </a:solidFill>
                <a:sym typeface="+mn-ea"/>
              </a:rPr>
              <a:t>IB</a:t>
            </a:r>
            <a:r>
              <a:rPr lang="zh-CN" altLang="en-US">
                <a:solidFill>
                  <a:schemeClr val="tx1"/>
                </a:solidFill>
                <a:sym typeface="+mn-ea"/>
              </a:rPr>
              <a:t>）</a:t>
            </a:r>
            <a:r>
              <a:rPr lang="en-US" altLang="zh-CN">
                <a:solidFill>
                  <a:schemeClr val="tx1"/>
                </a:solidFill>
                <a:sym typeface="+mn-ea"/>
              </a:rPr>
              <a:t>	</a:t>
            </a:r>
            <a:r>
              <a:rPr lang="zh-CN" altLang="en-US">
                <a:solidFill>
                  <a:schemeClr val="tx1"/>
                </a:solidFill>
              </a:rPr>
              <a:t>初始介数去除</a:t>
            </a:r>
            <a:endParaRPr lang="zh-CN" altLang="en-US">
              <a:solidFill>
                <a:schemeClr val="tx1"/>
              </a:solidFill>
            </a:endParaRPr>
          </a:p>
          <a:p>
            <a:r>
              <a:rPr lang="zh-CN" altLang="en-US">
                <a:solidFill>
                  <a:schemeClr val="tx1"/>
                </a:solidFill>
                <a:sym typeface="+mn-ea"/>
              </a:rPr>
              <a:t>（RD）</a:t>
            </a:r>
            <a:r>
              <a:rPr lang="en-US" altLang="zh-CN">
                <a:solidFill>
                  <a:schemeClr val="tx1"/>
                </a:solidFill>
                <a:sym typeface="+mn-ea"/>
              </a:rPr>
              <a:t>	</a:t>
            </a:r>
            <a:r>
              <a:rPr lang="zh-CN" altLang="en-US">
                <a:solidFill>
                  <a:schemeClr val="tx1"/>
                </a:solidFill>
              </a:rPr>
              <a:t>重新计算度分布去除</a:t>
            </a:r>
            <a:endParaRPr lang="zh-CN" altLang="en-US">
              <a:solidFill>
                <a:schemeClr val="tx1"/>
              </a:solidFill>
            </a:endParaRPr>
          </a:p>
          <a:p>
            <a:r>
              <a:rPr lang="zh-CN" altLang="en-US">
                <a:solidFill>
                  <a:schemeClr val="tx1"/>
                </a:solidFill>
                <a:sym typeface="+mn-ea"/>
              </a:rPr>
              <a:t>（RB）</a:t>
            </a:r>
            <a:r>
              <a:rPr lang="en-US" altLang="zh-CN">
                <a:solidFill>
                  <a:schemeClr val="tx1"/>
                </a:solidFill>
                <a:sym typeface="+mn-ea"/>
              </a:rPr>
              <a:t>	</a:t>
            </a:r>
            <a:r>
              <a:rPr lang="zh-CN" altLang="en-US">
                <a:solidFill>
                  <a:schemeClr val="tx1"/>
                </a:solidFill>
              </a:rPr>
              <a:t>重新计算介数去除</a:t>
            </a:r>
            <a:endParaRPr lang="zh-CN" altLang="en-US">
              <a:solidFill>
                <a:schemeClr val="tx1"/>
              </a:solidFill>
            </a:endParaRPr>
          </a:p>
          <a:p>
            <a:endParaRPr lang="zh-CN" altLang="en-US"/>
          </a:p>
          <a:p>
            <a:endParaRPr lang="zh-CN" altLang="en-US"/>
          </a:p>
          <a:p>
            <a:endParaRPr lang="zh-CN" altLang="en-US"/>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1084" y="436429"/>
            <a:ext cx="358622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一、前情提要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6" y="330181"/>
            <a:ext cx="700966" cy="700966"/>
          </a:xfrm>
          <a:prstGeom prst="rect">
            <a:avLst/>
          </a:prstGeom>
        </p:spPr>
      </p:pic>
      <p:sp>
        <p:nvSpPr>
          <p:cNvPr id="10" name="文本框 9" descr="7b0a202020202262756c6c6574223a20227b5c2263617465676f727949645c223a31303030352c5c2274656d706c61746549645c223a32303233313538357d220a7d0a"/>
          <p:cNvSpPr txBox="1"/>
          <p:nvPr>
            <p:custDataLst>
              <p:tags r:id="rId4"/>
            </p:custDataLst>
          </p:nvPr>
        </p:nvSpPr>
        <p:spPr>
          <a:xfrm>
            <a:off x="3208020" y="1369695"/>
            <a:ext cx="7630160" cy="5062220"/>
          </a:xfrm>
          <a:prstGeom prst="rect">
            <a:avLst/>
          </a:prstGeom>
          <a:noFill/>
        </p:spPr>
        <p:txBody>
          <a:bodyPr wrap="square" rtlCol="0" anchor="t">
            <a:noAutofit/>
          </a:bodyPr>
          <a:p>
            <a:r>
              <a:rPr lang="zh-CN" altLang="en-US" spc="100">
                <a:solidFill>
                  <a:srgbClr val="000000"/>
                </a:solidFill>
                <a:sym typeface="+mn-ea"/>
              </a:rPr>
              <a:t>文章参考</a:t>
            </a:r>
            <a:r>
              <a:rPr lang="en-US" altLang="zh-CN" spc="100">
                <a:solidFill>
                  <a:srgbClr val="FF0000"/>
                </a:solidFill>
                <a:sym typeface="+mn-ea"/>
              </a:rPr>
              <a:t>3</a:t>
            </a:r>
            <a:r>
              <a:rPr lang="zh-CN" altLang="en-US" spc="100">
                <a:solidFill>
                  <a:srgbClr val="FF0000"/>
                </a:solidFill>
                <a:sym typeface="+mn-ea"/>
              </a:rPr>
              <a:t>种工作类型</a:t>
            </a:r>
            <a:r>
              <a:rPr lang="zh-CN" altLang="en-US" spc="100">
                <a:solidFill>
                  <a:srgbClr val="000000"/>
                </a:solidFill>
                <a:sym typeface="+mn-ea"/>
              </a:rPr>
              <a:t>：</a:t>
            </a:r>
            <a:endParaRPr lang="zh-CN" altLang="en-US" spc="100">
              <a:solidFill>
                <a:srgbClr val="000000"/>
              </a:solidFill>
            </a:endParaRPr>
          </a:p>
          <a:p>
            <a:pPr lvl="2">
              <a:buBlip>
                <a:blip r:embed="rId5"/>
              </a:buBlip>
            </a:pPr>
            <a:r>
              <a:rPr lang="zh-CN" altLang="en-US" spc="100">
                <a:solidFill>
                  <a:srgbClr val="000000"/>
                </a:solidFill>
                <a:uFillTx/>
              </a:rPr>
              <a:t>网络鲁棒性度量的研究</a:t>
            </a:r>
            <a:endParaRPr lang="zh-CN" altLang="en-US" spc="100">
              <a:solidFill>
                <a:srgbClr val="000000"/>
              </a:solidFill>
              <a:uFillTx/>
            </a:endParaRPr>
          </a:p>
          <a:p>
            <a:pPr lvl="2">
              <a:buBlip>
                <a:blip r:embed="rId5"/>
              </a:buBlip>
            </a:pPr>
            <a:r>
              <a:rPr lang="zh-CN" altLang="en-US" spc="100">
                <a:solidFill>
                  <a:srgbClr val="000000"/>
                </a:solidFill>
                <a:uFillTx/>
              </a:rPr>
              <a:t>网络攻击的评估和发展</a:t>
            </a:r>
            <a:endParaRPr lang="zh-CN" altLang="en-US" spc="100">
              <a:solidFill>
                <a:srgbClr val="000000"/>
              </a:solidFill>
              <a:uFillTx/>
            </a:endParaRPr>
          </a:p>
          <a:p>
            <a:pPr lvl="2">
              <a:buBlip>
                <a:blip r:embed="rId5"/>
              </a:buBlip>
            </a:pPr>
            <a:r>
              <a:rPr lang="zh-CN" altLang="en-US" spc="100">
                <a:solidFill>
                  <a:srgbClr val="000000"/>
                </a:solidFill>
                <a:uFillTx/>
              </a:rPr>
              <a:t>防御机制的评估和发展</a:t>
            </a:r>
            <a:endParaRPr lang="zh-CN" altLang="en-US" spc="100">
              <a:solidFill>
                <a:srgbClr val="000000"/>
              </a:solidFill>
              <a:uFillTx/>
            </a:endParaRPr>
          </a:p>
          <a:p>
            <a:pPr indent="0">
              <a:buNone/>
            </a:pPr>
            <a:endParaRPr lang="zh-CN" altLang="en-US" spc="100">
              <a:solidFill>
                <a:srgbClr val="000000"/>
              </a:solidFill>
            </a:endParaRPr>
          </a:p>
          <a:p>
            <a:pPr indent="0">
              <a:buNone/>
            </a:pPr>
            <a:endParaRPr lang="zh-CN" altLang="en-US" spc="100">
              <a:solidFill>
                <a:srgbClr val="000000"/>
              </a:solidFill>
            </a:endParaRPr>
          </a:p>
          <a:p>
            <a:r>
              <a:rPr lang="zh-CN" altLang="en-US" spc="100">
                <a:solidFill>
                  <a:srgbClr val="000000"/>
                </a:solidFill>
              </a:rPr>
              <a:t>文章提出</a:t>
            </a:r>
            <a:r>
              <a:rPr lang="en-US" altLang="zh-CN" spc="100">
                <a:solidFill>
                  <a:srgbClr val="FF0000"/>
                </a:solidFill>
              </a:rPr>
              <a:t>3</a:t>
            </a:r>
            <a:r>
              <a:rPr lang="zh-CN" altLang="en-US" spc="100">
                <a:solidFill>
                  <a:srgbClr val="FF0000"/>
                </a:solidFill>
              </a:rPr>
              <a:t>个基本任务</a:t>
            </a:r>
            <a:r>
              <a:rPr lang="zh-CN" altLang="en-US" spc="100">
                <a:solidFill>
                  <a:srgbClr val="000000"/>
                </a:solidFill>
              </a:rPr>
              <a:t>：</a:t>
            </a:r>
            <a:endParaRPr lang="zh-CN" altLang="en-US" spc="100">
              <a:solidFill>
                <a:srgbClr val="000000"/>
              </a:solidFill>
            </a:endParaRPr>
          </a:p>
          <a:p>
            <a:pPr lvl="2" indent="0">
              <a:buFont typeface="Wingdings" panose="05000000000000000000" charset="0"/>
              <a:buBlip>
                <a:blip r:embed="rId6"/>
              </a:buBlip>
            </a:pPr>
            <a:r>
              <a:rPr lang="zh-CN" altLang="en-US" spc="100">
                <a:solidFill>
                  <a:srgbClr val="000000"/>
                </a:solidFill>
                <a:uFillTx/>
              </a:rPr>
              <a:t>研究网络鲁棒性的度量方法</a:t>
            </a:r>
            <a:endParaRPr lang="zh-CN" altLang="en-US" spc="100">
              <a:solidFill>
                <a:srgbClr val="000000"/>
              </a:solidFill>
              <a:uFillTx/>
            </a:endParaRPr>
          </a:p>
          <a:p>
            <a:pPr lvl="2" indent="0">
              <a:buFont typeface="Wingdings" panose="05000000000000000000" charset="0"/>
              <a:buBlip>
                <a:blip r:embed="rId6"/>
              </a:buBlip>
            </a:pPr>
            <a:r>
              <a:rPr lang="zh-CN" altLang="en-US" spc="100">
                <a:solidFill>
                  <a:srgbClr val="000000"/>
                </a:solidFill>
                <a:uFillTx/>
              </a:rPr>
              <a:t>识别网络攻击机制</a:t>
            </a:r>
            <a:endParaRPr lang="zh-CN" altLang="en-US" spc="100">
              <a:solidFill>
                <a:srgbClr val="000000"/>
              </a:solidFill>
              <a:uFillTx/>
            </a:endParaRPr>
          </a:p>
          <a:p>
            <a:pPr lvl="2" indent="0">
              <a:buFont typeface="Wingdings" panose="05000000000000000000" charset="0"/>
              <a:buBlip>
                <a:blip r:embed="rId6"/>
              </a:buBlip>
            </a:pPr>
            <a:r>
              <a:rPr lang="zh-CN" altLang="en-US" spc="100">
                <a:solidFill>
                  <a:srgbClr val="000000"/>
                </a:solidFill>
                <a:uFillTx/>
              </a:rPr>
              <a:t>构建防御技术以抵御网络故障或攻击并从损害中恢复</a:t>
            </a:r>
            <a:endParaRPr lang="zh-CN" altLang="en-US" spc="100">
              <a:solidFill>
                <a:srgbClr val="000000"/>
              </a:solidFill>
              <a:uFillTx/>
            </a:endParaRPr>
          </a:p>
          <a:p>
            <a:pPr indent="0">
              <a:buFont typeface="Wingdings" panose="05000000000000000000" charset="0"/>
              <a:buNone/>
            </a:pPr>
            <a:endParaRPr lang="zh-CN" altLang="en-US" spc="100">
              <a:solidFill>
                <a:srgbClr val="000000"/>
              </a:solidFill>
            </a:endParaRPr>
          </a:p>
          <a:p>
            <a:pPr indent="0">
              <a:buFont typeface="Wingdings" panose="05000000000000000000" charset="0"/>
              <a:buNone/>
            </a:pPr>
            <a:endParaRPr lang="zh-CN" altLang="en-US" spc="100">
              <a:solidFill>
                <a:srgbClr val="000000"/>
              </a:solidFill>
            </a:endParaRPr>
          </a:p>
          <a:p>
            <a:r>
              <a:rPr lang="zh-CN" altLang="en-US" spc="100">
                <a:solidFill>
                  <a:srgbClr val="000000"/>
                </a:solidFill>
              </a:rPr>
              <a:t>文章完成</a:t>
            </a:r>
            <a:r>
              <a:rPr lang="en-US" altLang="zh-CN" spc="100">
                <a:solidFill>
                  <a:srgbClr val="FF0000"/>
                </a:solidFill>
              </a:rPr>
              <a:t>5</a:t>
            </a:r>
            <a:r>
              <a:rPr lang="zh-CN" altLang="en-US" spc="100">
                <a:solidFill>
                  <a:srgbClr val="FF0000"/>
                </a:solidFill>
              </a:rPr>
              <a:t>项主要贡献</a:t>
            </a:r>
            <a:r>
              <a:rPr lang="zh-CN" altLang="en-US" spc="100">
                <a:solidFill>
                  <a:srgbClr val="000000"/>
                </a:solidFill>
              </a:rPr>
              <a:t>：</a:t>
            </a:r>
            <a:endParaRPr lang="zh-CN" altLang="en-US" spc="100">
              <a:solidFill>
                <a:srgbClr val="000000"/>
              </a:solidFill>
            </a:endParaRPr>
          </a:p>
          <a:p>
            <a:pPr lvl="2">
              <a:buBlip>
                <a:blip r:embed="rId7"/>
              </a:buBlip>
            </a:pPr>
            <a:r>
              <a:rPr lang="zh-CN" altLang="en-US" spc="100">
                <a:solidFill>
                  <a:srgbClr val="000000"/>
                </a:solidFill>
              </a:rPr>
              <a:t>总结了鲁棒性度量的方法</a:t>
            </a:r>
            <a:endParaRPr lang="zh-CN" altLang="en-US" spc="100">
              <a:solidFill>
                <a:srgbClr val="000000"/>
              </a:solidFill>
            </a:endParaRPr>
          </a:p>
          <a:p>
            <a:pPr lvl="2">
              <a:buBlip>
                <a:blip r:embed="rId7"/>
              </a:buBlip>
            </a:pPr>
            <a:r>
              <a:rPr lang="zh-CN" altLang="en-US" spc="100">
                <a:solidFill>
                  <a:srgbClr val="000000"/>
                </a:solidFill>
              </a:rPr>
              <a:t>探索了鲁棒性度量的应用</a:t>
            </a:r>
            <a:endParaRPr lang="zh-CN" altLang="en-US" spc="100">
              <a:solidFill>
                <a:srgbClr val="000000"/>
              </a:solidFill>
            </a:endParaRPr>
          </a:p>
          <a:p>
            <a:pPr lvl="2">
              <a:buBlip>
                <a:blip r:embed="rId7"/>
              </a:buBlip>
            </a:pPr>
            <a:r>
              <a:rPr lang="zh-CN" altLang="en-US" spc="100">
                <a:solidFill>
                  <a:srgbClr val="000000"/>
                </a:solidFill>
              </a:rPr>
              <a:t>概述了不同网络攻击策略</a:t>
            </a:r>
            <a:endParaRPr lang="zh-CN" altLang="en-US" spc="100">
              <a:solidFill>
                <a:srgbClr val="000000"/>
              </a:solidFill>
            </a:endParaRPr>
          </a:p>
          <a:p>
            <a:pPr lvl="2">
              <a:buBlip>
                <a:blip r:embed="rId7"/>
              </a:buBlip>
            </a:pPr>
            <a:r>
              <a:rPr lang="zh-CN" altLang="en-US" spc="100">
                <a:solidFill>
                  <a:srgbClr val="000000"/>
                </a:solidFill>
              </a:rPr>
              <a:t>比较了不同网络防御机制</a:t>
            </a:r>
            <a:endParaRPr lang="zh-CN" altLang="en-US" spc="100">
              <a:solidFill>
                <a:srgbClr val="000000"/>
              </a:solidFill>
            </a:endParaRPr>
          </a:p>
          <a:p>
            <a:pPr lvl="2">
              <a:buBlip>
                <a:blip r:embed="rId7"/>
              </a:buBlip>
            </a:pPr>
            <a:r>
              <a:rPr lang="zh-CN" altLang="en-US" spc="100">
                <a:solidFill>
                  <a:srgbClr val="000000"/>
                </a:solidFill>
              </a:rPr>
              <a:t>强调了未解难题和未来方向</a:t>
            </a:r>
            <a:endParaRPr lang="zh-CN" altLang="en-US" spc="100">
              <a:solidFill>
                <a:srgbClr val="000000"/>
              </a:solidFill>
            </a:endParaRPr>
          </a:p>
          <a:p>
            <a:endParaRPr lang="zh-CN" altLang="en-US">
              <a:solidFill>
                <a:srgbClr val="000000"/>
              </a:solidFill>
            </a:endParaRPr>
          </a:p>
          <a:p>
            <a:endParaRPr lang="zh-CN" altLang="en-US">
              <a:solidFill>
                <a:srgbClr val="000000"/>
              </a:solidFill>
            </a:endParaRPr>
          </a:p>
          <a:p>
            <a:endParaRPr lang="zh-CN" altLang="en-US">
              <a:solidFill>
                <a:srgbClr val="000000"/>
              </a:solidFill>
            </a:endParaRPr>
          </a:p>
          <a:p>
            <a:endParaRPr lang="zh-CN" altLang="en-US">
              <a:solidFill>
                <a:srgbClr val="000000"/>
              </a:solidFill>
            </a:endParaRPr>
          </a:p>
          <a:p>
            <a:endParaRPr lang="zh-CN" altLang="en-US">
              <a:solidFill>
                <a:srgbClr val="000000"/>
              </a:solidFill>
            </a:endParaRPr>
          </a:p>
          <a:p>
            <a:endParaRPr lang="zh-CN" altLang="en-US">
              <a:solidFill>
                <a:srgbClr val="000000"/>
              </a:solidFill>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en-US" altLang="zh-CN"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3" name="文本框 2"/>
          <p:cNvSpPr txBox="1"/>
          <p:nvPr/>
        </p:nvSpPr>
        <p:spPr>
          <a:xfrm>
            <a:off x="472440" y="1369695"/>
            <a:ext cx="5896610" cy="5102860"/>
          </a:xfrm>
          <a:prstGeom prst="rect">
            <a:avLst/>
          </a:prstGeom>
          <a:noFill/>
        </p:spPr>
        <p:txBody>
          <a:bodyPr wrap="square" rtlCol="0" anchor="t">
            <a:noAutofit/>
          </a:bodyPr>
          <a:p>
            <a:r>
              <a:rPr lang="zh-CN" altLang="en-US" b="1">
                <a:sym typeface="+mn-ea"/>
              </a:rPr>
              <a:t>（ID）</a:t>
            </a:r>
            <a:r>
              <a:rPr lang="en-US" altLang="zh-CN" b="1">
                <a:sym typeface="+mn-ea"/>
              </a:rPr>
              <a:t>	</a:t>
            </a:r>
            <a:r>
              <a:rPr lang="zh-CN" altLang="en-US" b="1">
                <a:sym typeface="+mn-ea"/>
              </a:rPr>
              <a:t>初始度去除</a:t>
            </a:r>
            <a:endParaRPr lang="zh-CN" altLang="en-US" b="1">
              <a:sym typeface="+mn-ea"/>
            </a:endParaRPr>
          </a:p>
          <a:p>
            <a:pPr marL="457200" lvl="1" indent="457200"/>
            <a:r>
              <a:rPr lang="zh-CN" altLang="en-US"/>
              <a:t>网络中的每个节点 v 或者边</a:t>
            </a:r>
            <a:r>
              <a:rPr lang="en-US" altLang="zh-CN"/>
              <a:t> e </a:t>
            </a:r>
            <a:r>
              <a:rPr lang="zh-CN" altLang="en-US"/>
              <a:t>根据其度数 δ 进</a:t>
            </a:r>
            <a:r>
              <a:rPr lang="en-US" altLang="zh-CN"/>
              <a:t>	</a:t>
            </a:r>
            <a:r>
              <a:rPr lang="zh-CN" altLang="en-US"/>
              <a:t>行排名。对于给定的预算 k ，攻击者从最高度</a:t>
            </a:r>
            <a:r>
              <a:rPr lang="en-US" altLang="zh-CN"/>
              <a:t>	</a:t>
            </a:r>
            <a:r>
              <a:rPr lang="zh-CN" altLang="en-US"/>
              <a:t>节点开始一一删除顶点</a:t>
            </a:r>
            <a:endParaRPr lang="zh-CN" altLang="en-US"/>
          </a:p>
          <a:p>
            <a:endParaRPr lang="zh-CN" altLang="en-US"/>
          </a:p>
          <a:p>
            <a:r>
              <a:rPr lang="zh-CN" altLang="en-US" b="1">
                <a:sym typeface="+mn-ea"/>
              </a:rPr>
              <a:t>（</a:t>
            </a:r>
            <a:r>
              <a:rPr lang="en-US" altLang="zh-CN" b="1">
                <a:sym typeface="+mn-ea"/>
              </a:rPr>
              <a:t>IB</a:t>
            </a:r>
            <a:r>
              <a:rPr lang="zh-CN" altLang="en-US" b="1">
                <a:sym typeface="+mn-ea"/>
              </a:rPr>
              <a:t>）</a:t>
            </a:r>
            <a:r>
              <a:rPr lang="en-US" altLang="zh-CN" b="1">
                <a:sym typeface="+mn-ea"/>
              </a:rPr>
              <a:t>	</a:t>
            </a:r>
            <a:r>
              <a:rPr lang="zh-CN" altLang="en-US" b="1">
                <a:sym typeface="+mn-ea"/>
              </a:rPr>
              <a:t>初始介数去除</a:t>
            </a:r>
            <a:endParaRPr lang="zh-CN" altLang="en-US" b="1">
              <a:sym typeface="+mn-ea"/>
            </a:endParaRPr>
          </a:p>
          <a:p>
            <a:pPr marL="457200" lvl="1" indent="457200"/>
            <a:r>
              <a:rPr lang="zh-CN" altLang="en-US">
                <a:sym typeface="+mn-ea"/>
              </a:rPr>
              <a:t>根据介数中心性 b 对每个节点或边进行排名。</a:t>
            </a:r>
            <a:r>
              <a:rPr lang="en-US" altLang="zh-CN">
                <a:sym typeface="+mn-ea"/>
              </a:rPr>
              <a:t>	</a:t>
            </a:r>
            <a:r>
              <a:rPr lang="zh-CN" altLang="en-US">
                <a:sym typeface="+mn-ea"/>
              </a:rPr>
              <a:t>然后，攻击者最多删除 k 个节点，一次按重要</a:t>
            </a:r>
            <a:r>
              <a:rPr lang="en-US" altLang="zh-CN">
                <a:sym typeface="+mn-ea"/>
              </a:rPr>
              <a:t>	</a:t>
            </a:r>
            <a:r>
              <a:rPr lang="zh-CN" altLang="en-US">
                <a:sym typeface="+mn-ea"/>
              </a:rPr>
              <a:t>性降序排列一个。</a:t>
            </a:r>
            <a:endParaRPr lang="zh-CN" altLang="en-US">
              <a:sym typeface="+mn-ea"/>
            </a:endParaRPr>
          </a:p>
          <a:p>
            <a:endParaRPr lang="zh-CN" altLang="en-US"/>
          </a:p>
          <a:p>
            <a:r>
              <a:rPr lang="zh-CN" altLang="en-US" b="1">
                <a:sym typeface="+mn-ea"/>
              </a:rPr>
              <a:t>（RD）</a:t>
            </a:r>
            <a:r>
              <a:rPr lang="en-US" altLang="zh-CN" b="1">
                <a:sym typeface="+mn-ea"/>
              </a:rPr>
              <a:t>	</a:t>
            </a:r>
            <a:r>
              <a:rPr lang="zh-CN" altLang="en-US" b="1">
                <a:sym typeface="+mn-ea"/>
              </a:rPr>
              <a:t>重新计算度分布去除</a:t>
            </a:r>
            <a:endParaRPr lang="zh-CN" altLang="en-US" b="1">
              <a:sym typeface="+mn-ea"/>
            </a:endParaRPr>
          </a:p>
          <a:p>
            <a:pPr marL="457200" lvl="1" indent="457200"/>
            <a:r>
              <a:rPr lang="zh-CN" altLang="en-US">
                <a:sym typeface="+mn-ea"/>
              </a:rPr>
              <a:t>遵循与 ID 相同的步骤，不同之处在于它在移除</a:t>
            </a:r>
            <a:r>
              <a:rPr lang="en-US" altLang="zh-CN">
                <a:sym typeface="+mn-ea"/>
              </a:rPr>
              <a:t>	</a:t>
            </a:r>
            <a:r>
              <a:rPr lang="zh-CN" altLang="en-US">
                <a:sym typeface="+mn-ea"/>
              </a:rPr>
              <a:t>每个顶点或边后重新计算度数分布</a:t>
            </a:r>
            <a:endParaRPr lang="zh-CN" altLang="en-US">
              <a:sym typeface="+mn-ea"/>
            </a:endParaRPr>
          </a:p>
          <a:p>
            <a:endParaRPr lang="zh-CN" altLang="en-US"/>
          </a:p>
          <a:p>
            <a:r>
              <a:rPr lang="zh-CN" altLang="en-US" b="1">
                <a:sym typeface="+mn-ea"/>
              </a:rPr>
              <a:t>（RB）</a:t>
            </a:r>
            <a:r>
              <a:rPr lang="en-US" altLang="zh-CN" b="1">
                <a:sym typeface="+mn-ea"/>
              </a:rPr>
              <a:t>	</a:t>
            </a:r>
            <a:r>
              <a:rPr lang="zh-CN" altLang="en-US" b="1">
                <a:sym typeface="+mn-ea"/>
              </a:rPr>
              <a:t>重新计算介数去除</a:t>
            </a:r>
            <a:endParaRPr lang="zh-CN" altLang="en-US" b="1">
              <a:sym typeface="+mn-ea"/>
            </a:endParaRPr>
          </a:p>
          <a:p>
            <a:pPr lvl="1" indent="457200" algn="l">
              <a:buClrTx/>
              <a:buSzTx/>
              <a:buFontTx/>
            </a:pPr>
            <a:r>
              <a:rPr lang="zh-CN" altLang="en-US">
                <a:sym typeface="+mn-ea"/>
              </a:rPr>
              <a:t>遵循与 I</a:t>
            </a:r>
            <a:r>
              <a:rPr lang="en-US" altLang="zh-CN">
                <a:sym typeface="+mn-ea"/>
              </a:rPr>
              <a:t>B</a:t>
            </a:r>
            <a:r>
              <a:rPr lang="zh-CN" altLang="en-US">
                <a:sym typeface="+mn-ea"/>
              </a:rPr>
              <a:t> 相同的步骤，不同之处在于它在移除</a:t>
            </a:r>
            <a:r>
              <a:rPr lang="en-US" altLang="zh-CN">
                <a:sym typeface="+mn-ea"/>
              </a:rPr>
              <a:t>	</a:t>
            </a:r>
            <a:r>
              <a:rPr lang="zh-CN" altLang="en-US">
                <a:sym typeface="+mn-ea"/>
              </a:rPr>
              <a:t>每个顶点或边后重新计算介数中心性</a:t>
            </a:r>
            <a:endParaRPr lang="zh-CN" altLang="en-US">
              <a:sym typeface="+mn-ea"/>
            </a:endParaRPr>
          </a:p>
        </p:txBody>
      </p:sp>
      <p:pic>
        <p:nvPicPr>
          <p:cNvPr id="4" name="图片 3"/>
          <p:cNvPicPr>
            <a:picLocks noChangeAspect="1"/>
          </p:cNvPicPr>
          <p:nvPr>
            <p:custDataLst>
              <p:tags r:id="rId3"/>
            </p:custDataLst>
          </p:nvPr>
        </p:nvPicPr>
        <p:blipFill>
          <a:blip r:embed="rId4"/>
          <a:stretch>
            <a:fillRect/>
          </a:stretch>
        </p:blipFill>
        <p:spPr>
          <a:xfrm>
            <a:off x="8563610" y="1945005"/>
            <a:ext cx="2543810" cy="1948180"/>
          </a:xfrm>
          <a:prstGeom prst="rect">
            <a:avLst/>
          </a:prstGeom>
        </p:spPr>
      </p:pic>
      <p:sp>
        <p:nvSpPr>
          <p:cNvPr id="6" name="文本框 5"/>
          <p:cNvSpPr txBox="1"/>
          <p:nvPr/>
        </p:nvSpPr>
        <p:spPr>
          <a:xfrm>
            <a:off x="7777480" y="4364990"/>
            <a:ext cx="4414520" cy="1198880"/>
          </a:xfrm>
          <a:prstGeom prst="rect">
            <a:avLst/>
          </a:prstGeom>
          <a:noFill/>
        </p:spPr>
        <p:txBody>
          <a:bodyPr wrap="square" rtlCol="0" anchor="t">
            <a:spAutoFit/>
          </a:bodyPr>
          <a:p>
            <a:r>
              <a:rPr lang="zh-CN" altLang="en-US">
                <a:sym typeface="+mn-ea"/>
              </a:rPr>
              <a:t>其中边缘度 δe 可以通过多种方式定义。常见的有四种如上</a:t>
            </a:r>
            <a:endParaRPr lang="zh-CN" altLang="en-US"/>
          </a:p>
          <a:p>
            <a:r>
              <a:rPr lang="zh-CN" altLang="en-US">
                <a:sym typeface="+mn-ea"/>
              </a:rPr>
              <a:t>在实践中，第一个已被证明是最有效的，因为它与介数中心性的相关性最好。</a:t>
            </a:r>
            <a:endParaRPr lang="zh-CN" altLang="en-US">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3" name="文本框 2"/>
          <p:cNvSpPr txBox="1"/>
          <p:nvPr/>
        </p:nvSpPr>
        <p:spPr>
          <a:xfrm>
            <a:off x="988695" y="1480820"/>
            <a:ext cx="10215245" cy="3969385"/>
          </a:xfrm>
          <a:prstGeom prst="rect">
            <a:avLst/>
          </a:prstGeom>
          <a:noFill/>
        </p:spPr>
        <p:txBody>
          <a:bodyPr wrap="square" rtlCol="0" anchor="t">
            <a:spAutoFit/>
          </a:bodyPr>
          <a:p>
            <a:pPr>
              <a:lnSpc>
                <a:spcPct val="200000"/>
              </a:lnSpc>
            </a:pPr>
            <a:r>
              <a:rPr lang="zh-CN" altLang="en-US"/>
              <a:t>每种攻击的效果</a:t>
            </a:r>
            <a:r>
              <a:rPr lang="zh-CN" altLang="en-US"/>
              <a:t>评估，都与两个鲁棒性度量相关：最大连通分量 ( L ) 的大小和平均反距离 </a:t>
            </a:r>
            <a:endParaRPr lang="zh-CN" altLang="en-US"/>
          </a:p>
          <a:p>
            <a:pPr>
              <a:lnSpc>
                <a:spcPct val="200000"/>
              </a:lnSpc>
            </a:pPr>
            <a:endParaRPr lang="zh-CN" altLang="en-US"/>
          </a:p>
          <a:p>
            <a:pPr>
              <a:lnSpc>
                <a:spcPct val="200000"/>
              </a:lnSpc>
            </a:pPr>
            <a:r>
              <a:rPr lang="zh-CN" altLang="en-US"/>
              <a:t>文章在四个经典</a:t>
            </a:r>
            <a:r>
              <a:rPr lang="zh-CN" altLang="en-US"/>
              <a:t>网络模型上讨论不同攻击的效果 </a:t>
            </a:r>
            <a:endParaRPr lang="zh-CN" altLang="en-US"/>
          </a:p>
          <a:p>
            <a:pPr>
              <a:lnSpc>
                <a:spcPct val="200000"/>
              </a:lnSpc>
            </a:pPr>
            <a:r>
              <a:rPr lang="zh-CN" altLang="en-US"/>
              <a:t>(1) Erdös-Rényi (ER)</a:t>
            </a:r>
            <a:endParaRPr lang="zh-CN" altLang="en-US"/>
          </a:p>
          <a:p>
            <a:pPr>
              <a:lnSpc>
                <a:spcPct val="200000"/>
              </a:lnSpc>
            </a:pPr>
            <a:r>
              <a:rPr lang="zh-CN" altLang="en-US"/>
              <a:t>(2) Watts-Strogatz(WS)</a:t>
            </a:r>
            <a:endParaRPr lang="zh-CN" altLang="en-US"/>
          </a:p>
          <a:p>
            <a:pPr>
              <a:lnSpc>
                <a:spcPct val="200000"/>
              </a:lnSpc>
            </a:pPr>
            <a:r>
              <a:rPr lang="zh-CN" altLang="en-US"/>
              <a:t>(3) Barabási-Albert (BA) 无标度</a:t>
            </a:r>
            <a:endParaRPr lang="zh-CN" altLang="en-US"/>
          </a:p>
          <a:p>
            <a:pPr>
              <a:lnSpc>
                <a:spcPct val="200000"/>
              </a:lnSpc>
            </a:pPr>
            <a:r>
              <a:rPr lang="zh-CN" altLang="en-US"/>
              <a:t>(4) 聚类无标度模型 (CSF)</a:t>
            </a:r>
            <a:endParaRPr lang="zh-CN" altLang="en-US"/>
          </a:p>
        </p:txBody>
      </p:sp>
      <p:pic>
        <p:nvPicPr>
          <p:cNvPr id="6" name="图片 5"/>
          <p:cNvPicPr>
            <a:picLocks noChangeAspect="1"/>
          </p:cNvPicPr>
          <p:nvPr>
            <p:custDataLst>
              <p:tags r:id="rId3"/>
            </p:custDataLst>
          </p:nvPr>
        </p:nvPicPr>
        <p:blipFill>
          <a:blip r:embed="rId4"/>
          <a:stretch>
            <a:fillRect/>
          </a:stretch>
        </p:blipFill>
        <p:spPr>
          <a:xfrm>
            <a:off x="9871075" y="1755140"/>
            <a:ext cx="473710" cy="2940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828800" y="1061085"/>
            <a:ext cx="8994775" cy="207264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782320" y="3244850"/>
            <a:ext cx="5038725" cy="3200400"/>
          </a:xfrm>
          <a:prstGeom prst="rect">
            <a:avLst/>
          </a:prstGeom>
        </p:spPr>
      </p:pic>
      <p:sp>
        <p:nvSpPr>
          <p:cNvPr id="9" name="文本框 8"/>
          <p:cNvSpPr txBox="1"/>
          <p:nvPr/>
        </p:nvSpPr>
        <p:spPr>
          <a:xfrm>
            <a:off x="5925185" y="3376930"/>
            <a:ext cx="6314440" cy="2659380"/>
          </a:xfrm>
          <a:prstGeom prst="rect">
            <a:avLst/>
          </a:prstGeom>
          <a:noFill/>
        </p:spPr>
        <p:txBody>
          <a:bodyPr wrap="square" rtlCol="0" anchor="t">
            <a:noAutofit/>
          </a:bodyPr>
          <a:p>
            <a:pPr algn="l">
              <a:lnSpc>
                <a:spcPct val="200000"/>
              </a:lnSpc>
              <a:buNone/>
            </a:pPr>
            <a:r>
              <a:rPr lang="zh-CN" altLang="en-US" sz="1600" b="1">
                <a:solidFill>
                  <a:schemeClr val="tx1"/>
                </a:solidFill>
                <a:uFillTx/>
                <a:sym typeface="+mn-ea"/>
              </a:rPr>
              <a:t>攻击</a:t>
            </a:r>
            <a:r>
              <a:rPr lang="en-US" altLang="zh-CN" sz="1600" b="1">
                <a:solidFill>
                  <a:schemeClr val="tx1"/>
                </a:solidFill>
                <a:uFillTx/>
                <a:sym typeface="+mn-ea"/>
              </a:rPr>
              <a:t>ER</a:t>
            </a:r>
            <a:r>
              <a:rPr lang="zh-CN" altLang="en-US" sz="1600" b="1">
                <a:solidFill>
                  <a:schemeClr val="tx1"/>
                </a:solidFill>
                <a:uFillTx/>
                <a:sym typeface="+mn-ea"/>
              </a:rPr>
              <a:t>图的最佳策略为</a:t>
            </a:r>
            <a:r>
              <a:rPr lang="en-US" altLang="zh-CN" sz="1600" b="1">
                <a:solidFill>
                  <a:schemeClr val="tx1"/>
                </a:solidFill>
                <a:uFillTx/>
                <a:sym typeface="+mn-ea"/>
              </a:rPr>
              <a:t>RD</a:t>
            </a:r>
            <a:endParaRPr lang="en-US" altLang="zh-CN" sz="1600" b="1">
              <a:solidFill>
                <a:schemeClr val="tx1"/>
              </a:solidFill>
              <a:uFillTx/>
              <a:sym typeface="+mn-ea"/>
            </a:endParaRPr>
          </a:p>
          <a:p>
            <a:pPr algn="l">
              <a:lnSpc>
                <a:spcPct val="200000"/>
              </a:lnSpc>
              <a:buNone/>
            </a:pPr>
            <a:endParaRPr lang="en-US" altLang="zh-CN" sz="1600">
              <a:solidFill>
                <a:schemeClr val="tx1"/>
              </a:solidFill>
              <a:uFillTx/>
              <a:sym typeface="+mn-ea"/>
            </a:endParaRPr>
          </a:p>
          <a:p>
            <a:pPr algn="l">
              <a:lnSpc>
                <a:spcPct val="200000"/>
              </a:lnSpc>
              <a:buNone/>
            </a:pPr>
            <a:r>
              <a:rPr lang="zh-CN" altLang="en-US" sz="1600">
                <a:solidFill>
                  <a:schemeClr val="tx1"/>
                </a:solidFill>
                <a:uFillTx/>
                <a:sym typeface="+mn-ea"/>
              </a:rPr>
              <a:t>即使这样</a:t>
            </a:r>
            <a:endParaRPr lang="zh-CN" altLang="en-US" sz="1600">
              <a:solidFill>
                <a:schemeClr val="tx1"/>
              </a:solidFill>
              <a:uFillTx/>
              <a:sym typeface="+mn-ea"/>
            </a:endParaRPr>
          </a:p>
          <a:p>
            <a:pPr algn="l">
              <a:lnSpc>
                <a:spcPct val="200000"/>
              </a:lnSpc>
              <a:buNone/>
            </a:pPr>
            <a:r>
              <a:rPr lang="zh-CN" altLang="en-US" sz="1600">
                <a:solidFill>
                  <a:schemeClr val="tx1"/>
                </a:solidFill>
                <a:uFillTx/>
                <a:sym typeface="+mn-ea"/>
              </a:rPr>
              <a:t>要删除图中最中心节点的大约30 % 才能将平均逆距离</a:t>
            </a:r>
            <a:r>
              <a:rPr lang="zh-CN" altLang="en-US" sz="1600">
                <a:solidFill>
                  <a:schemeClr val="tx1"/>
                </a:solidFill>
                <a:uFillTx/>
                <a:sym typeface="+mn-ea"/>
              </a:rPr>
              <a:t>下降50 %</a:t>
            </a:r>
            <a:endParaRPr lang="zh-CN" altLang="en-US" sz="1600">
              <a:solidFill>
                <a:schemeClr val="tx1"/>
              </a:solidFill>
              <a:uFillTx/>
              <a:sym typeface="+mn-ea"/>
            </a:endParaRPr>
          </a:p>
          <a:p>
            <a:pPr algn="l">
              <a:lnSpc>
                <a:spcPct val="200000"/>
              </a:lnSpc>
              <a:buNone/>
            </a:pPr>
            <a:r>
              <a:rPr lang="zh-CN" altLang="en-US" sz="1600">
                <a:solidFill>
                  <a:schemeClr val="tx1"/>
                </a:solidFill>
                <a:uFillTx/>
                <a:sym typeface="+mn-ea"/>
              </a:rPr>
              <a:t>删除中心节点的大约40 % 以使最大连通尺寸</a:t>
            </a:r>
            <a:r>
              <a:rPr lang="zh-CN" altLang="en-US" sz="1600">
                <a:solidFill>
                  <a:schemeClr val="tx1"/>
                </a:solidFill>
                <a:uFillTx/>
                <a:sym typeface="+mn-ea"/>
              </a:rPr>
              <a:t>下降 50 %</a:t>
            </a:r>
            <a:endParaRPr lang="zh-CN" altLang="en-US" sz="1600">
              <a:solidFill>
                <a:schemeClr val="tx1"/>
              </a:solidFill>
              <a:uFillTx/>
              <a:sym typeface="+mn-ea"/>
            </a:endParaRPr>
          </a:p>
          <a:p>
            <a:pPr algn="l">
              <a:lnSpc>
                <a:spcPct val="200000"/>
              </a:lnSpc>
              <a:buNone/>
            </a:pPr>
            <a:endParaRPr lang="zh-CN" altLang="en-US" sz="1600" spc="100">
              <a:solidFill>
                <a:schemeClr val="tx1"/>
              </a:solidFill>
              <a:uFillTx/>
              <a:sym typeface="+mn-ea"/>
            </a:endParaRPr>
          </a:p>
          <a:p>
            <a:pPr algn="l">
              <a:buNone/>
            </a:pPr>
            <a:endParaRPr lang="zh-CN" altLang="en-US" sz="1600" spc="100">
              <a:solidFill>
                <a:schemeClr val="tx1"/>
              </a:solidFill>
              <a:uFillTx/>
              <a:sym typeface="+mn-ea"/>
            </a:endParaRPr>
          </a:p>
        </p:txBody>
      </p:sp>
      <p:sp>
        <p:nvSpPr>
          <p:cNvPr id="10" name="文本框 9"/>
          <p:cNvSpPr txBox="1"/>
          <p:nvPr/>
        </p:nvSpPr>
        <p:spPr>
          <a:xfrm>
            <a:off x="139700" y="1311275"/>
            <a:ext cx="1403350" cy="2040255"/>
          </a:xfrm>
          <a:prstGeom prst="rect">
            <a:avLst/>
          </a:prstGeom>
          <a:noFill/>
        </p:spPr>
        <p:txBody>
          <a:bodyPr wrap="square" rtlCol="0" anchor="t">
            <a:noAutofit/>
          </a:bodyPr>
          <a:p>
            <a:r>
              <a:rPr lang="zh-CN" altLang="en-US" sz="1400" i="1">
                <a:solidFill>
                  <a:schemeClr val="tx1">
                    <a:lumMod val="75000"/>
                    <a:lumOff val="25000"/>
                  </a:schemeClr>
                </a:solidFill>
                <a:sym typeface="+mn-ea"/>
              </a:rPr>
              <a:t>表格：摧毁</a:t>
            </a:r>
            <a:r>
              <a:rPr lang="en-US" altLang="zh-CN" sz="1400" i="1">
                <a:solidFill>
                  <a:schemeClr val="tx1">
                    <a:lumMod val="75000"/>
                    <a:lumOff val="25000"/>
                  </a:schemeClr>
                </a:solidFill>
                <a:sym typeface="+mn-ea"/>
              </a:rPr>
              <a:t>1%</a:t>
            </a:r>
            <a:r>
              <a:rPr lang="zh-CN" altLang="en-US" sz="1400" i="1">
                <a:solidFill>
                  <a:schemeClr val="tx1">
                    <a:lumMod val="75000"/>
                    <a:lumOff val="25000"/>
                  </a:schemeClr>
                </a:solidFill>
                <a:sym typeface="+mn-ea"/>
              </a:rPr>
              <a:t>的点或边后的网络状态（平均逆距离、最大连通分量尺寸）</a:t>
            </a:r>
            <a:endParaRPr lang="zh-CN" altLang="en-US" sz="1400" i="1">
              <a:solidFill>
                <a:schemeClr val="tx1">
                  <a:lumMod val="75000"/>
                  <a:lumOff val="25000"/>
                </a:schemeClr>
              </a:solidFill>
              <a:sym typeface="+mn-ea"/>
            </a:endParaRPr>
          </a:p>
        </p:txBody>
      </p:sp>
      <p:sp>
        <p:nvSpPr>
          <p:cNvPr id="11" name="文本框 10"/>
          <p:cNvSpPr txBox="1"/>
          <p:nvPr/>
        </p:nvSpPr>
        <p:spPr>
          <a:xfrm>
            <a:off x="139700" y="3684905"/>
            <a:ext cx="1076325" cy="2448560"/>
          </a:xfrm>
          <a:prstGeom prst="rect">
            <a:avLst/>
          </a:prstGeom>
          <a:noFill/>
        </p:spPr>
        <p:txBody>
          <a:bodyPr wrap="square" rtlCol="0" anchor="t">
            <a:noAutofit/>
          </a:bodyPr>
          <a:p>
            <a:r>
              <a:rPr lang="zh-CN" altLang="en-US" sz="1400" i="1">
                <a:solidFill>
                  <a:schemeClr val="tx1">
                    <a:lumMod val="75000"/>
                    <a:lumOff val="25000"/>
                  </a:schemeClr>
                </a:solidFill>
                <a:sym typeface="+mn-ea"/>
              </a:rPr>
              <a:t>图片：四种</a:t>
            </a:r>
            <a:r>
              <a:rPr lang="zh-CN" sz="1400" i="1">
                <a:solidFill>
                  <a:schemeClr val="tx1">
                    <a:lumMod val="75000"/>
                    <a:lumOff val="25000"/>
                  </a:schemeClr>
                </a:solidFill>
                <a:sym typeface="+mn-ea"/>
              </a:rPr>
              <a:t>图形代表四种攻击下的平均逆距离变化，四种线条代表四种攻击下最大连通分量尺寸变化</a:t>
            </a:r>
            <a:endParaRPr lang="zh-CN" sz="1400" i="1">
              <a:solidFill>
                <a:schemeClr val="tx1">
                  <a:lumMod val="75000"/>
                  <a:lumOff val="25000"/>
                </a:schemeClr>
              </a:solidFill>
              <a:sym typeface="+mn-ea"/>
            </a:endParaRPr>
          </a:p>
        </p:txBody>
      </p:sp>
      <p:sp>
        <p:nvSpPr>
          <p:cNvPr id="12" name="矩形 11"/>
          <p:cNvSpPr/>
          <p:nvPr/>
        </p:nvSpPr>
        <p:spPr>
          <a:xfrm>
            <a:off x="1901825" y="2099310"/>
            <a:ext cx="5438775" cy="20955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2"/>
          <a:stretch>
            <a:fillRect/>
          </a:stretch>
        </p:blipFill>
        <p:spPr>
          <a:xfrm>
            <a:off x="791845" y="3163570"/>
            <a:ext cx="5390515" cy="3423920"/>
          </a:xfrm>
          <a:prstGeom prst="rect">
            <a:avLst/>
          </a:prstGeom>
        </p:spPr>
      </p:pic>
      <p:sp>
        <p:nvSpPr>
          <p:cNvPr id="8" name="矩形 7"/>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1828800" y="1061085"/>
            <a:ext cx="8994775" cy="2072640"/>
          </a:xfrm>
          <a:prstGeom prst="rect">
            <a:avLst/>
          </a:prstGeom>
        </p:spPr>
      </p:pic>
      <p:sp>
        <p:nvSpPr>
          <p:cNvPr id="9" name="文本框 8"/>
          <p:cNvSpPr txBox="1"/>
          <p:nvPr/>
        </p:nvSpPr>
        <p:spPr>
          <a:xfrm>
            <a:off x="6392545" y="3376295"/>
            <a:ext cx="6200775" cy="2446020"/>
          </a:xfrm>
          <a:prstGeom prst="rect">
            <a:avLst/>
          </a:prstGeom>
          <a:noFill/>
        </p:spPr>
        <p:txBody>
          <a:bodyPr wrap="square" rtlCol="0" anchor="t">
            <a:noAutofit/>
          </a:bodyPr>
          <a:p>
            <a:pPr algn="l">
              <a:lnSpc>
                <a:spcPct val="200000"/>
              </a:lnSpc>
              <a:buNone/>
            </a:pPr>
            <a:r>
              <a:rPr lang="zh-CN" altLang="en-US" sz="1600" b="1" spc="100">
                <a:solidFill>
                  <a:schemeClr val="tx1"/>
                </a:solidFill>
                <a:uFillTx/>
                <a:sym typeface="+mn-ea"/>
              </a:rPr>
              <a:t>攻击</a:t>
            </a:r>
            <a:r>
              <a:rPr lang="en-US" altLang="zh-CN" sz="1600" b="1" spc="100">
                <a:solidFill>
                  <a:schemeClr val="tx1"/>
                </a:solidFill>
                <a:uFillTx/>
                <a:sym typeface="+mn-ea"/>
              </a:rPr>
              <a:t>ER</a:t>
            </a:r>
            <a:r>
              <a:rPr lang="zh-CN" altLang="en-US" sz="1600" b="1" spc="100">
                <a:solidFill>
                  <a:schemeClr val="tx1"/>
                </a:solidFill>
                <a:uFillTx/>
                <a:sym typeface="+mn-ea"/>
              </a:rPr>
              <a:t>图的最佳策略为</a:t>
            </a:r>
            <a:r>
              <a:rPr lang="en-US" altLang="zh-CN" sz="1600" b="1" spc="100">
                <a:solidFill>
                  <a:schemeClr val="tx1"/>
                </a:solidFill>
                <a:uFillTx/>
                <a:sym typeface="+mn-ea"/>
              </a:rPr>
              <a:t>RD</a:t>
            </a:r>
            <a:endParaRPr lang="en-US" altLang="zh-CN" sz="1600" b="1" spc="100">
              <a:solidFill>
                <a:schemeClr val="tx1"/>
              </a:solidFill>
              <a:uFillTx/>
              <a:sym typeface="+mn-ea"/>
            </a:endParaRPr>
          </a:p>
          <a:p>
            <a:pPr algn="l">
              <a:lnSpc>
                <a:spcPct val="200000"/>
              </a:lnSpc>
              <a:buNone/>
            </a:pPr>
            <a:endParaRPr lang="en-US" altLang="zh-CN" sz="1600" spc="100">
              <a:solidFill>
                <a:schemeClr val="tx1"/>
              </a:solidFill>
              <a:uFillTx/>
              <a:sym typeface="+mn-ea"/>
            </a:endParaRPr>
          </a:p>
          <a:p>
            <a:pPr algn="l">
              <a:lnSpc>
                <a:spcPct val="200000"/>
              </a:lnSpc>
              <a:buNone/>
            </a:pPr>
            <a:r>
              <a:rPr lang="zh-CN" altLang="en-US" sz="1600" spc="100">
                <a:solidFill>
                  <a:schemeClr val="tx1"/>
                </a:solidFill>
                <a:uFillTx/>
                <a:sym typeface="+mn-ea"/>
              </a:rPr>
              <a:t>即使这样</a:t>
            </a:r>
            <a:endParaRPr lang="zh-CN" altLang="en-US" sz="1600" spc="100">
              <a:solidFill>
                <a:schemeClr val="tx1"/>
              </a:solidFill>
              <a:uFillTx/>
              <a:sym typeface="+mn-ea"/>
            </a:endParaRPr>
          </a:p>
          <a:p>
            <a:pPr algn="l">
              <a:lnSpc>
                <a:spcPct val="200000"/>
              </a:lnSpc>
              <a:buNone/>
            </a:pPr>
            <a:r>
              <a:rPr lang="zh-CN" altLang="en-US" sz="1600" spc="100">
                <a:solidFill>
                  <a:schemeClr val="tx1"/>
                </a:solidFill>
                <a:uFillTx/>
                <a:sym typeface="+mn-ea"/>
              </a:rPr>
              <a:t>要删除大约 40 % 的边才能将平均逆距离</a:t>
            </a:r>
            <a:r>
              <a:rPr lang="zh-CN" altLang="en-US" sz="1600" spc="100">
                <a:solidFill>
                  <a:schemeClr val="tx1"/>
                </a:solidFill>
                <a:uFillTx/>
                <a:sym typeface="+mn-ea"/>
              </a:rPr>
              <a:t>下降 50 % </a:t>
            </a:r>
            <a:endParaRPr lang="zh-CN" altLang="en-US" sz="1600" spc="100">
              <a:solidFill>
                <a:schemeClr val="tx1"/>
              </a:solidFill>
              <a:uFillTx/>
              <a:sym typeface="+mn-ea"/>
            </a:endParaRPr>
          </a:p>
          <a:p>
            <a:pPr algn="l">
              <a:lnSpc>
                <a:spcPct val="200000"/>
              </a:lnSpc>
              <a:buNone/>
            </a:pPr>
            <a:r>
              <a:rPr lang="zh-CN" altLang="en-US" sz="1600" spc="100">
                <a:solidFill>
                  <a:schemeClr val="tx1"/>
                </a:solidFill>
                <a:uFillTx/>
                <a:sym typeface="+mn-ea"/>
              </a:rPr>
              <a:t>删除大约</a:t>
            </a:r>
            <a:r>
              <a:rPr lang="en-US" altLang="zh-CN" sz="1600" spc="100">
                <a:solidFill>
                  <a:schemeClr val="tx1"/>
                </a:solidFill>
                <a:uFillTx/>
                <a:sym typeface="+mn-ea"/>
              </a:rPr>
              <a:t>50%</a:t>
            </a:r>
            <a:r>
              <a:rPr lang="zh-CN" altLang="en-US" sz="1600" spc="100">
                <a:solidFill>
                  <a:schemeClr val="tx1"/>
                </a:solidFill>
                <a:uFillTx/>
                <a:sym typeface="+mn-ea"/>
              </a:rPr>
              <a:t>的边才能将最大连通尺寸下降</a:t>
            </a:r>
            <a:r>
              <a:rPr lang="en-US" altLang="zh-CN" sz="1600" spc="100">
                <a:solidFill>
                  <a:schemeClr val="tx1"/>
                </a:solidFill>
                <a:uFillTx/>
                <a:sym typeface="+mn-ea"/>
              </a:rPr>
              <a:t>50%</a:t>
            </a:r>
            <a:endParaRPr lang="zh-CN" altLang="en-US" sz="1600" spc="100">
              <a:solidFill>
                <a:schemeClr val="tx1"/>
              </a:solidFill>
              <a:uFillTx/>
            </a:endParaRPr>
          </a:p>
          <a:p>
            <a:pPr algn="l">
              <a:buNone/>
            </a:pPr>
            <a:endParaRPr lang="zh-CN" altLang="en-US" sz="1600" spc="100">
              <a:solidFill>
                <a:schemeClr val="tx1"/>
              </a:solidFill>
              <a:uFillTx/>
              <a:sym typeface="+mn-ea"/>
            </a:endParaRPr>
          </a:p>
        </p:txBody>
      </p:sp>
      <p:sp>
        <p:nvSpPr>
          <p:cNvPr id="10" name="文本框 9"/>
          <p:cNvSpPr txBox="1"/>
          <p:nvPr/>
        </p:nvSpPr>
        <p:spPr>
          <a:xfrm>
            <a:off x="139700" y="1311275"/>
            <a:ext cx="1403350" cy="2040255"/>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表格：摧毁1%的点或边后的网络状态（平均逆距离、最大连通分量尺寸）</a:t>
            </a:r>
            <a:endParaRPr lang="zh-CN" altLang="en-US" sz="1400" i="1">
              <a:solidFill>
                <a:schemeClr val="tx1">
                  <a:lumMod val="75000"/>
                  <a:lumOff val="25000"/>
                </a:schemeClr>
              </a:solidFill>
              <a:sym typeface="+mn-ea"/>
            </a:endParaRPr>
          </a:p>
        </p:txBody>
      </p:sp>
      <p:sp>
        <p:nvSpPr>
          <p:cNvPr id="11" name="文本框 10"/>
          <p:cNvSpPr txBox="1"/>
          <p:nvPr/>
        </p:nvSpPr>
        <p:spPr>
          <a:xfrm>
            <a:off x="139700" y="3684905"/>
            <a:ext cx="1076325" cy="2448560"/>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图片：四种图形代表四种攻击下的平均逆距离变化，四种线条代表四种攻击下最大连通分量尺寸变化</a:t>
            </a:r>
            <a:endParaRPr lang="zh-CN" altLang="en-US" sz="1400" i="1">
              <a:solidFill>
                <a:schemeClr val="tx1">
                  <a:lumMod val="75000"/>
                  <a:lumOff val="25000"/>
                </a:schemeClr>
              </a:solidFill>
              <a:sym typeface="+mn-ea"/>
            </a:endParaRPr>
          </a:p>
        </p:txBody>
      </p:sp>
      <p:sp>
        <p:nvSpPr>
          <p:cNvPr id="2" name="矩形 1"/>
          <p:cNvSpPr/>
          <p:nvPr/>
        </p:nvSpPr>
        <p:spPr>
          <a:xfrm>
            <a:off x="1901825" y="2089785"/>
            <a:ext cx="2085975" cy="24765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7"/>
            </p:custDataLst>
          </p:nvPr>
        </p:nvSpPr>
        <p:spPr>
          <a:xfrm>
            <a:off x="7439025" y="2094230"/>
            <a:ext cx="3266440" cy="2190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2"/>
          <a:stretch>
            <a:fillRect/>
          </a:stretch>
        </p:blipFill>
        <p:spPr>
          <a:xfrm>
            <a:off x="-351155" y="4083685"/>
            <a:ext cx="4067810" cy="2583815"/>
          </a:xfrm>
          <a:prstGeom prst="rect">
            <a:avLst/>
          </a:prstGeom>
        </p:spPr>
      </p:pic>
      <p:sp>
        <p:nvSpPr>
          <p:cNvPr id="8" name="矩形 7"/>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3716655" y="1223010"/>
            <a:ext cx="8319135" cy="1917065"/>
          </a:xfrm>
          <a:prstGeom prst="rect">
            <a:avLst/>
          </a:prstGeom>
        </p:spPr>
      </p:pic>
      <p:sp>
        <p:nvSpPr>
          <p:cNvPr id="2" name="矩形 1"/>
          <p:cNvSpPr/>
          <p:nvPr/>
        </p:nvSpPr>
        <p:spPr>
          <a:xfrm>
            <a:off x="3789680" y="2175510"/>
            <a:ext cx="8159750" cy="2190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6" name="图片 5"/>
          <p:cNvPicPr>
            <a:picLocks noChangeAspect="1"/>
          </p:cNvPicPr>
          <p:nvPr>
            <p:custDataLst>
              <p:tags r:id="rId7"/>
            </p:custDataLst>
          </p:nvPr>
        </p:nvPicPr>
        <p:blipFill>
          <a:blip r:embed="rId8"/>
          <a:stretch>
            <a:fillRect/>
          </a:stretch>
        </p:blipFill>
        <p:spPr>
          <a:xfrm>
            <a:off x="-271780" y="1239520"/>
            <a:ext cx="3986530" cy="2532380"/>
          </a:xfrm>
          <a:prstGeom prst="rect">
            <a:avLst/>
          </a:prstGeom>
        </p:spPr>
      </p:pic>
      <p:sp>
        <p:nvSpPr>
          <p:cNvPr id="13" name="文本框 12"/>
          <p:cNvSpPr txBox="1"/>
          <p:nvPr/>
        </p:nvSpPr>
        <p:spPr>
          <a:xfrm>
            <a:off x="4348480" y="3771900"/>
            <a:ext cx="7543165" cy="1883410"/>
          </a:xfrm>
          <a:prstGeom prst="rect">
            <a:avLst/>
          </a:prstGeom>
          <a:noFill/>
        </p:spPr>
        <p:txBody>
          <a:bodyPr wrap="square" rtlCol="0" anchor="t">
            <a:noAutofit/>
          </a:bodyPr>
          <a:p>
            <a:pPr indent="457200">
              <a:lnSpc>
                <a:spcPct val="200000"/>
              </a:lnSpc>
            </a:pPr>
            <a:r>
              <a:rPr lang="zh-CN" altLang="en-US" spc="100">
                <a:solidFill>
                  <a:schemeClr val="tx1"/>
                </a:solidFill>
                <a:uFillTx/>
                <a:sym typeface="+mn-ea"/>
              </a:rPr>
              <a:t>要删除的节点的很大一部分才能瘫痪网络，表明 ER 图对于定向攻击具有高度鲁棒性。其鲁棒性性源于同质度和介数分布。每个节点的负载和重要性均匀分布，如果少数节点受到攻击，不会发生严重的网络损坏。</a:t>
            </a:r>
            <a:endParaRPr lang="zh-CN" altLang="en-US" spc="100">
              <a:solidFill>
                <a:schemeClr val="tx1"/>
              </a:solidFill>
              <a:uFillTx/>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655320" y="3279140"/>
            <a:ext cx="5462905" cy="3439160"/>
          </a:xfrm>
          <a:prstGeom prst="rect">
            <a:avLst/>
          </a:prstGeom>
        </p:spPr>
      </p:pic>
      <p:sp>
        <p:nvSpPr>
          <p:cNvPr id="8" name="矩形 7"/>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1828800" y="1061085"/>
            <a:ext cx="8994775" cy="2072640"/>
          </a:xfrm>
          <a:prstGeom prst="rect">
            <a:avLst/>
          </a:prstGeom>
        </p:spPr>
      </p:pic>
      <p:sp>
        <p:nvSpPr>
          <p:cNvPr id="9" name="文本框 8"/>
          <p:cNvSpPr txBox="1"/>
          <p:nvPr/>
        </p:nvSpPr>
        <p:spPr>
          <a:xfrm>
            <a:off x="6207125" y="3429000"/>
            <a:ext cx="5575300" cy="2545080"/>
          </a:xfrm>
          <a:prstGeom prst="rect">
            <a:avLst/>
          </a:prstGeom>
          <a:noFill/>
        </p:spPr>
        <p:txBody>
          <a:bodyPr wrap="square" rtlCol="0" anchor="t">
            <a:noAutofit/>
          </a:bodyPr>
          <a:p>
            <a:pPr algn="l">
              <a:lnSpc>
                <a:spcPct val="200000"/>
              </a:lnSpc>
              <a:buNone/>
            </a:pPr>
            <a:r>
              <a:rPr lang="zh-CN" altLang="en-US" sz="1600" b="1" spc="100">
                <a:solidFill>
                  <a:schemeClr val="tx1"/>
                </a:solidFill>
                <a:uFillTx/>
                <a:sym typeface="+mn-ea"/>
              </a:rPr>
              <a:t>攻击</a:t>
            </a:r>
            <a:r>
              <a:rPr lang="en-US" altLang="zh-CN" sz="1600" b="1" spc="100">
                <a:solidFill>
                  <a:schemeClr val="tx1"/>
                </a:solidFill>
                <a:uFillTx/>
                <a:sym typeface="+mn-ea"/>
              </a:rPr>
              <a:t>WS</a:t>
            </a:r>
            <a:r>
              <a:rPr lang="zh-CN" altLang="en-US" sz="1600" b="1" spc="100">
                <a:solidFill>
                  <a:schemeClr val="tx1"/>
                </a:solidFill>
                <a:uFillTx/>
                <a:sym typeface="+mn-ea"/>
              </a:rPr>
              <a:t>图的最佳策略为</a:t>
            </a:r>
            <a:r>
              <a:rPr lang="en-US" altLang="zh-CN" sz="1600" b="1" spc="100">
                <a:solidFill>
                  <a:schemeClr val="tx1"/>
                </a:solidFill>
                <a:uFillTx/>
                <a:sym typeface="+mn-ea"/>
              </a:rPr>
              <a:t>RB</a:t>
            </a:r>
            <a:endParaRPr lang="en-US" altLang="zh-CN" sz="1600" b="1" spc="100">
              <a:solidFill>
                <a:schemeClr val="tx1"/>
              </a:solidFill>
              <a:uFillTx/>
              <a:sym typeface="+mn-ea"/>
            </a:endParaRPr>
          </a:p>
          <a:p>
            <a:pPr algn="l">
              <a:lnSpc>
                <a:spcPct val="200000"/>
              </a:lnSpc>
              <a:buNone/>
            </a:pPr>
            <a:endParaRPr lang="en-US" altLang="zh-CN" sz="1600" spc="100">
              <a:solidFill>
                <a:schemeClr val="tx1"/>
              </a:solidFill>
              <a:uFillTx/>
              <a:sym typeface="+mn-ea"/>
            </a:endParaRPr>
          </a:p>
          <a:p>
            <a:pPr algn="l">
              <a:lnSpc>
                <a:spcPct val="200000"/>
              </a:lnSpc>
              <a:buNone/>
            </a:pPr>
            <a:r>
              <a:rPr lang="zh-CN" altLang="en-US" sz="1600" spc="100">
                <a:solidFill>
                  <a:schemeClr val="tx1"/>
                </a:solidFill>
                <a:uFillTx/>
                <a:sym typeface="+mn-ea"/>
              </a:rPr>
              <a:t>仅删除最中心节点的 ∼2 % ，平均逆距离下降</a:t>
            </a:r>
            <a:r>
              <a:rPr lang="en-US" altLang="zh-CN" sz="1600" spc="100">
                <a:solidFill>
                  <a:schemeClr val="tx1"/>
                </a:solidFill>
                <a:uFillTx/>
                <a:sym typeface="+mn-ea"/>
              </a:rPr>
              <a:t>50</a:t>
            </a:r>
            <a:r>
              <a:rPr lang="zh-CN" altLang="en-US" sz="1600" spc="100">
                <a:solidFill>
                  <a:schemeClr val="tx1"/>
                </a:solidFill>
                <a:uFillTx/>
                <a:sym typeface="+mn-ea"/>
              </a:rPr>
              <a:t> % </a:t>
            </a:r>
            <a:endParaRPr lang="zh-CN" altLang="en-US" sz="1600" spc="100">
              <a:solidFill>
                <a:schemeClr val="tx1"/>
              </a:solidFill>
              <a:uFillTx/>
              <a:sym typeface="+mn-ea"/>
            </a:endParaRPr>
          </a:p>
          <a:p>
            <a:pPr algn="l">
              <a:lnSpc>
                <a:spcPct val="200000"/>
              </a:lnSpc>
              <a:buNone/>
            </a:pPr>
            <a:r>
              <a:rPr lang="zh-CN" altLang="en-US" sz="1600" spc="100">
                <a:solidFill>
                  <a:schemeClr val="tx1"/>
                </a:solidFill>
                <a:uFillTx/>
                <a:sym typeface="+mn-ea"/>
              </a:rPr>
              <a:t>删除大约 10 % 的</a:t>
            </a:r>
            <a:r>
              <a:rPr lang="en-US" altLang="zh-CN" sz="1600" spc="100">
                <a:solidFill>
                  <a:schemeClr val="tx1"/>
                </a:solidFill>
                <a:uFillTx/>
                <a:sym typeface="+mn-ea"/>
              </a:rPr>
              <a:t>top</a:t>
            </a:r>
            <a:r>
              <a:rPr lang="zh-CN" altLang="en-US" sz="1600" spc="100">
                <a:solidFill>
                  <a:schemeClr val="tx1"/>
                </a:solidFill>
                <a:uFillTx/>
                <a:sym typeface="+mn-ea"/>
              </a:rPr>
              <a:t>节点后，网络结构完全崩溃，导致平均逆距离降下降 </a:t>
            </a:r>
            <a:r>
              <a:rPr lang="en-US" altLang="zh-CN" sz="1600" spc="100">
                <a:solidFill>
                  <a:schemeClr val="tx1"/>
                </a:solidFill>
                <a:uFillTx/>
                <a:sym typeface="+mn-ea"/>
              </a:rPr>
              <a:t>9</a:t>
            </a:r>
            <a:r>
              <a:rPr lang="zh-CN" altLang="en-US" sz="1600" spc="100">
                <a:solidFill>
                  <a:schemeClr val="tx1"/>
                </a:solidFill>
                <a:uFillTx/>
                <a:sym typeface="+mn-ea"/>
              </a:rPr>
              <a:t>5 %，最大连通尺寸下降</a:t>
            </a:r>
            <a:r>
              <a:rPr lang="en-US" altLang="zh-CN" sz="1600" spc="100">
                <a:solidFill>
                  <a:schemeClr val="tx1"/>
                </a:solidFill>
                <a:uFillTx/>
                <a:sym typeface="+mn-ea"/>
              </a:rPr>
              <a:t> 9</a:t>
            </a:r>
            <a:r>
              <a:rPr lang="zh-CN" altLang="en-US" sz="1600" spc="100">
                <a:solidFill>
                  <a:schemeClr val="tx1"/>
                </a:solidFill>
                <a:uFillTx/>
                <a:sym typeface="+mn-ea"/>
              </a:rPr>
              <a:t>5 </a:t>
            </a:r>
            <a:r>
              <a:rPr lang="en-US" altLang="zh-CN" sz="1600" spc="100">
                <a:solidFill>
                  <a:schemeClr val="tx1"/>
                </a:solidFill>
                <a:uFillTx/>
                <a:sym typeface="+mn-ea"/>
              </a:rPr>
              <a:t>%</a:t>
            </a:r>
            <a:endParaRPr lang="zh-CN" altLang="en-US" sz="1600" spc="100">
              <a:solidFill>
                <a:schemeClr val="tx1"/>
              </a:solidFill>
              <a:uFillTx/>
            </a:endParaRPr>
          </a:p>
          <a:p>
            <a:pPr algn="l">
              <a:lnSpc>
                <a:spcPct val="200000"/>
              </a:lnSpc>
              <a:buNone/>
            </a:pPr>
            <a:endParaRPr lang="zh-CN" altLang="en-US" sz="1600" spc="100">
              <a:solidFill>
                <a:schemeClr val="tx1"/>
              </a:solidFill>
              <a:uFillTx/>
              <a:sym typeface="+mn-ea"/>
            </a:endParaRPr>
          </a:p>
          <a:p>
            <a:pPr algn="l">
              <a:buNone/>
            </a:pPr>
            <a:endParaRPr lang="zh-CN" altLang="en-US" sz="1600" spc="100">
              <a:solidFill>
                <a:schemeClr val="tx1"/>
              </a:solidFill>
              <a:uFillTx/>
              <a:sym typeface="+mn-ea"/>
            </a:endParaRPr>
          </a:p>
        </p:txBody>
      </p:sp>
      <p:sp>
        <p:nvSpPr>
          <p:cNvPr id="10" name="文本框 9"/>
          <p:cNvSpPr txBox="1"/>
          <p:nvPr/>
        </p:nvSpPr>
        <p:spPr>
          <a:xfrm>
            <a:off x="139700" y="1311275"/>
            <a:ext cx="1403350" cy="2040255"/>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表格：摧毁1%的点或边后的网络状态（平均逆距离、最大连通分量尺寸）</a:t>
            </a:r>
            <a:endParaRPr lang="zh-CN" altLang="en-US" sz="1400" i="1">
              <a:solidFill>
                <a:schemeClr val="tx1">
                  <a:lumMod val="75000"/>
                  <a:lumOff val="25000"/>
                </a:schemeClr>
              </a:solidFill>
              <a:sym typeface="+mn-ea"/>
            </a:endParaRPr>
          </a:p>
        </p:txBody>
      </p:sp>
      <p:sp>
        <p:nvSpPr>
          <p:cNvPr id="11" name="文本框 10"/>
          <p:cNvSpPr txBox="1"/>
          <p:nvPr/>
        </p:nvSpPr>
        <p:spPr>
          <a:xfrm>
            <a:off x="139700" y="3684905"/>
            <a:ext cx="1076325" cy="2448560"/>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图片：四种图形代表四种攻击下的平均逆距离变化，四种线条代表四种攻击下最大连通分量尺寸变化</a:t>
            </a:r>
            <a:endParaRPr lang="zh-CN" altLang="en-US" sz="1400" i="1">
              <a:solidFill>
                <a:schemeClr val="tx1">
                  <a:lumMod val="75000"/>
                  <a:lumOff val="25000"/>
                </a:schemeClr>
              </a:solidFill>
              <a:sym typeface="+mn-ea"/>
            </a:endParaRPr>
          </a:p>
        </p:txBody>
      </p:sp>
      <p:sp>
        <p:nvSpPr>
          <p:cNvPr id="12" name="矩形 11"/>
          <p:cNvSpPr/>
          <p:nvPr/>
        </p:nvSpPr>
        <p:spPr>
          <a:xfrm>
            <a:off x="1901825" y="2308860"/>
            <a:ext cx="5438775" cy="20955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796925" y="3147060"/>
            <a:ext cx="5620385" cy="3569970"/>
          </a:xfrm>
          <a:prstGeom prst="rect">
            <a:avLst/>
          </a:prstGeom>
        </p:spPr>
      </p:pic>
      <p:sp>
        <p:nvSpPr>
          <p:cNvPr id="8" name="矩形 7"/>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1828800" y="1061085"/>
            <a:ext cx="8994775" cy="2072640"/>
          </a:xfrm>
          <a:prstGeom prst="rect">
            <a:avLst/>
          </a:prstGeom>
        </p:spPr>
      </p:pic>
      <p:sp>
        <p:nvSpPr>
          <p:cNvPr id="9" name="文本框 8"/>
          <p:cNvSpPr txBox="1"/>
          <p:nvPr/>
        </p:nvSpPr>
        <p:spPr>
          <a:xfrm>
            <a:off x="6622415" y="3429000"/>
            <a:ext cx="5183505" cy="2446020"/>
          </a:xfrm>
          <a:prstGeom prst="rect">
            <a:avLst/>
          </a:prstGeom>
          <a:noFill/>
        </p:spPr>
        <p:txBody>
          <a:bodyPr wrap="square" rtlCol="0" anchor="t">
            <a:noAutofit/>
          </a:bodyPr>
          <a:p>
            <a:pPr algn="l">
              <a:lnSpc>
                <a:spcPct val="200000"/>
              </a:lnSpc>
              <a:buNone/>
            </a:pPr>
            <a:r>
              <a:rPr lang="zh-CN" altLang="en-US" sz="1600" b="1" spc="100">
                <a:solidFill>
                  <a:schemeClr val="tx1"/>
                </a:solidFill>
                <a:uFillTx/>
                <a:sym typeface="+mn-ea"/>
              </a:rPr>
              <a:t>攻击</a:t>
            </a:r>
            <a:r>
              <a:rPr lang="en-US" altLang="zh-CN" sz="1600" b="1" spc="100">
                <a:solidFill>
                  <a:schemeClr val="tx1"/>
                </a:solidFill>
                <a:uFillTx/>
                <a:sym typeface="+mn-ea"/>
              </a:rPr>
              <a:t>WS</a:t>
            </a:r>
            <a:r>
              <a:rPr lang="zh-CN" altLang="en-US" sz="1600" b="1" spc="100">
                <a:solidFill>
                  <a:schemeClr val="tx1"/>
                </a:solidFill>
                <a:uFillTx/>
                <a:sym typeface="+mn-ea"/>
              </a:rPr>
              <a:t>图的最佳策略为</a:t>
            </a:r>
            <a:r>
              <a:rPr lang="en-US" altLang="zh-CN" sz="1600" b="1" spc="100">
                <a:solidFill>
                  <a:schemeClr val="tx1"/>
                </a:solidFill>
                <a:uFillTx/>
                <a:sym typeface="+mn-ea"/>
              </a:rPr>
              <a:t>RB</a:t>
            </a:r>
            <a:endParaRPr lang="en-US" altLang="zh-CN" sz="1600" spc="100">
              <a:solidFill>
                <a:schemeClr val="tx1"/>
              </a:solidFill>
              <a:uFillTx/>
              <a:sym typeface="+mn-ea"/>
            </a:endParaRPr>
          </a:p>
          <a:p>
            <a:pPr algn="l">
              <a:lnSpc>
                <a:spcPct val="200000"/>
              </a:lnSpc>
              <a:buNone/>
            </a:pPr>
            <a:endParaRPr sz="1600" spc="100">
              <a:solidFill>
                <a:schemeClr val="tx1"/>
              </a:solidFill>
              <a:uFillTx/>
              <a:sym typeface="+mn-ea"/>
            </a:endParaRPr>
          </a:p>
          <a:p>
            <a:pPr algn="l">
              <a:lnSpc>
                <a:spcPct val="200000"/>
              </a:lnSpc>
              <a:buNone/>
            </a:pPr>
            <a:r>
              <a:rPr sz="1600" spc="100">
                <a:solidFill>
                  <a:schemeClr val="tx1"/>
                </a:solidFill>
                <a:uFillTx/>
                <a:sym typeface="+mn-ea"/>
              </a:rPr>
              <a:t>删除 20 % </a:t>
            </a:r>
            <a:r>
              <a:rPr lang="zh-CN" sz="1600" spc="100">
                <a:solidFill>
                  <a:schemeClr val="tx1"/>
                </a:solidFill>
                <a:uFillTx/>
                <a:sym typeface="+mn-ea"/>
              </a:rPr>
              <a:t>边就能摧毁网络</a:t>
            </a:r>
            <a:r>
              <a:rPr sz="1600" spc="100">
                <a:solidFill>
                  <a:schemeClr val="tx1"/>
                </a:solidFill>
                <a:uFillTx/>
                <a:sym typeface="+mn-ea"/>
              </a:rPr>
              <a:t>，将其原始值的</a:t>
            </a:r>
            <a:r>
              <a:rPr lang="zh-CN" sz="1600" spc="100">
                <a:solidFill>
                  <a:schemeClr val="tx1"/>
                </a:solidFill>
                <a:uFillTx/>
                <a:sym typeface="+mn-ea"/>
              </a:rPr>
              <a:t>最大连通尺寸下降</a:t>
            </a:r>
            <a:r>
              <a:rPr sz="1600" spc="100">
                <a:solidFill>
                  <a:schemeClr val="tx1"/>
                </a:solidFill>
                <a:uFillTx/>
                <a:sym typeface="+mn-ea"/>
              </a:rPr>
              <a:t> </a:t>
            </a:r>
            <a:r>
              <a:rPr lang="en-US" sz="1600" spc="100">
                <a:solidFill>
                  <a:schemeClr val="tx1"/>
                </a:solidFill>
                <a:uFillTx/>
                <a:sym typeface="+mn-ea"/>
              </a:rPr>
              <a:t>&gt;</a:t>
            </a:r>
            <a:r>
              <a:rPr sz="1600" spc="100">
                <a:solidFill>
                  <a:schemeClr val="tx1"/>
                </a:solidFill>
                <a:uFillTx/>
                <a:sym typeface="+mn-ea"/>
              </a:rPr>
              <a:t> </a:t>
            </a:r>
            <a:r>
              <a:rPr lang="en-US" sz="1600" spc="100">
                <a:solidFill>
                  <a:schemeClr val="tx1"/>
                </a:solidFill>
                <a:uFillTx/>
                <a:sym typeface="+mn-ea"/>
              </a:rPr>
              <a:t>95</a:t>
            </a:r>
            <a:r>
              <a:rPr sz="1600" spc="100">
                <a:solidFill>
                  <a:schemeClr val="tx1"/>
                </a:solidFill>
                <a:uFillTx/>
                <a:sym typeface="+mn-ea"/>
              </a:rPr>
              <a:t>%</a:t>
            </a:r>
            <a:endParaRPr sz="1600" spc="100">
              <a:solidFill>
                <a:schemeClr val="tx1"/>
              </a:solidFill>
              <a:uFillTx/>
              <a:sym typeface="+mn-ea"/>
            </a:endParaRPr>
          </a:p>
          <a:p>
            <a:pPr algn="l">
              <a:lnSpc>
                <a:spcPct val="200000"/>
              </a:lnSpc>
              <a:buNone/>
            </a:pPr>
            <a:r>
              <a:rPr sz="1600" spc="100">
                <a:solidFill>
                  <a:schemeClr val="tx1"/>
                </a:solidFill>
                <a:uFillTx/>
                <a:sym typeface="+mn-ea"/>
              </a:rPr>
              <a:t>平均反距离</a:t>
            </a:r>
            <a:r>
              <a:rPr lang="zh-CN" sz="1600" spc="100">
                <a:solidFill>
                  <a:schemeClr val="tx1"/>
                </a:solidFill>
                <a:uFillTx/>
                <a:sym typeface="+mn-ea"/>
              </a:rPr>
              <a:t>下降</a:t>
            </a:r>
            <a:r>
              <a:rPr sz="1600" spc="100">
                <a:solidFill>
                  <a:schemeClr val="tx1"/>
                </a:solidFill>
                <a:uFillTx/>
                <a:sym typeface="+mn-ea"/>
              </a:rPr>
              <a:t> </a:t>
            </a:r>
            <a:r>
              <a:rPr lang="en-US" sz="1600" spc="100">
                <a:solidFill>
                  <a:schemeClr val="tx1"/>
                </a:solidFill>
                <a:uFillTx/>
                <a:sym typeface="+mn-ea"/>
              </a:rPr>
              <a:t>90</a:t>
            </a:r>
            <a:r>
              <a:rPr sz="1600" spc="100">
                <a:solidFill>
                  <a:schemeClr val="tx1"/>
                </a:solidFill>
                <a:uFillTx/>
                <a:sym typeface="+mn-ea"/>
              </a:rPr>
              <a:t> %。</a:t>
            </a:r>
            <a:endParaRPr sz="1600" spc="100">
              <a:solidFill>
                <a:schemeClr val="tx1"/>
              </a:solidFill>
              <a:uFillTx/>
            </a:endParaRPr>
          </a:p>
          <a:p>
            <a:pPr algn="l">
              <a:buNone/>
            </a:pPr>
            <a:endParaRPr lang="zh-CN" altLang="en-US" sz="1600" spc="100">
              <a:solidFill>
                <a:schemeClr val="tx1"/>
              </a:solidFill>
              <a:uFillTx/>
              <a:sym typeface="+mn-ea"/>
            </a:endParaRPr>
          </a:p>
        </p:txBody>
      </p:sp>
      <p:sp>
        <p:nvSpPr>
          <p:cNvPr id="10" name="文本框 9"/>
          <p:cNvSpPr txBox="1"/>
          <p:nvPr/>
        </p:nvSpPr>
        <p:spPr>
          <a:xfrm>
            <a:off x="139700" y="1311275"/>
            <a:ext cx="1403350" cy="2040255"/>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表格：摧毁1%的点或边后的网络状态（平均逆距离、最大连通分量尺寸）</a:t>
            </a:r>
            <a:endParaRPr lang="zh-CN" altLang="en-US" sz="1400" i="1">
              <a:solidFill>
                <a:schemeClr val="tx1">
                  <a:lumMod val="75000"/>
                  <a:lumOff val="25000"/>
                </a:schemeClr>
              </a:solidFill>
              <a:sym typeface="+mn-ea"/>
            </a:endParaRPr>
          </a:p>
        </p:txBody>
      </p:sp>
      <p:sp>
        <p:nvSpPr>
          <p:cNvPr id="11" name="文本框 10"/>
          <p:cNvSpPr txBox="1"/>
          <p:nvPr/>
        </p:nvSpPr>
        <p:spPr>
          <a:xfrm>
            <a:off x="139700" y="3684905"/>
            <a:ext cx="1076325" cy="2448560"/>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图片：四种图形代表四种攻击下的平均逆距离变化，四种线条代表四种攻击下最大连通分量尺寸变化</a:t>
            </a:r>
            <a:endParaRPr lang="zh-CN" altLang="en-US" sz="1400" i="1">
              <a:solidFill>
                <a:schemeClr val="tx1">
                  <a:lumMod val="75000"/>
                  <a:lumOff val="25000"/>
                </a:schemeClr>
              </a:solidFill>
              <a:sym typeface="+mn-ea"/>
            </a:endParaRPr>
          </a:p>
        </p:txBody>
      </p:sp>
      <p:sp>
        <p:nvSpPr>
          <p:cNvPr id="2" name="矩形 1"/>
          <p:cNvSpPr/>
          <p:nvPr/>
        </p:nvSpPr>
        <p:spPr>
          <a:xfrm>
            <a:off x="1901825" y="2284730"/>
            <a:ext cx="2085975" cy="24765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7"/>
            </p:custDataLst>
          </p:nvPr>
        </p:nvSpPr>
        <p:spPr>
          <a:xfrm>
            <a:off x="7439025" y="2313305"/>
            <a:ext cx="3266440" cy="2190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884295" y="1223010"/>
            <a:ext cx="8319135" cy="1917065"/>
          </a:xfrm>
          <a:prstGeom prst="rect">
            <a:avLst/>
          </a:prstGeom>
        </p:spPr>
      </p:pic>
      <p:sp>
        <p:nvSpPr>
          <p:cNvPr id="2" name="矩形 1"/>
          <p:cNvSpPr/>
          <p:nvPr/>
        </p:nvSpPr>
        <p:spPr>
          <a:xfrm>
            <a:off x="3957320" y="2366010"/>
            <a:ext cx="8159750" cy="2190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4171950" y="3466465"/>
            <a:ext cx="7543165" cy="3037205"/>
          </a:xfrm>
          <a:prstGeom prst="rect">
            <a:avLst/>
          </a:prstGeom>
          <a:noFill/>
        </p:spPr>
        <p:txBody>
          <a:bodyPr wrap="square" rtlCol="0" anchor="t">
            <a:noAutofit/>
          </a:bodyPr>
          <a:p>
            <a:pPr indent="457200" algn="l">
              <a:lnSpc>
                <a:spcPct val="200000"/>
              </a:lnSpc>
              <a:buClrTx/>
              <a:buSzTx/>
              <a:buFontTx/>
              <a:buNone/>
            </a:pPr>
            <a:r>
              <a:rPr lang="zh-CN" altLang="en-US" spc="100">
                <a:solidFill>
                  <a:schemeClr val="tx1"/>
                </a:solidFill>
                <a:uFillTx/>
                <a:sym typeface="+mn-ea"/>
              </a:rPr>
              <a:t>基于度的策略在攻击 WS 图方面收效甚微。这很大程度上源于 WS 网络具有异构介数分布和同构度分布。</a:t>
            </a:r>
            <a:endParaRPr lang="zh-CN" altLang="en-US" spc="100">
              <a:solidFill>
                <a:schemeClr val="tx1"/>
              </a:solidFill>
              <a:uFillTx/>
            </a:endParaRPr>
          </a:p>
          <a:p>
            <a:pPr indent="457200" algn="l">
              <a:lnSpc>
                <a:spcPct val="200000"/>
              </a:lnSpc>
              <a:buClrTx/>
              <a:buSzTx/>
              <a:buFontTx/>
              <a:buNone/>
            </a:pPr>
            <a:r>
              <a:rPr lang="zh-CN" altLang="en-US" spc="100">
                <a:solidFill>
                  <a:schemeClr val="tx1"/>
                </a:solidFill>
                <a:uFillTx/>
                <a:sym typeface="+mn-ea"/>
              </a:rPr>
              <a:t>由于 RB 攻击的目标是承载大部分负载的中心节点，因此该图迅速崩溃。RB 策略的有效性也可以与重要边缘的识别联系起来，在 WS 模型中，这些边缘是连接环的远距离部分的重新连接边缘。</a:t>
            </a:r>
            <a:endParaRPr lang="zh-CN" altLang="en-US" spc="100">
              <a:solidFill>
                <a:schemeClr val="tx1"/>
              </a:solidFill>
              <a:uFillTx/>
            </a:endParaRPr>
          </a:p>
          <a:p>
            <a:pPr algn="l">
              <a:lnSpc>
                <a:spcPct val="200000"/>
              </a:lnSpc>
            </a:pPr>
            <a:endParaRPr lang="zh-CN" altLang="en-US" spc="100">
              <a:solidFill>
                <a:schemeClr val="tx1"/>
              </a:solidFill>
              <a:uFillTx/>
              <a:sym typeface="+mn-ea"/>
            </a:endParaRPr>
          </a:p>
        </p:txBody>
      </p:sp>
      <p:pic>
        <p:nvPicPr>
          <p:cNvPr id="4" name="图片 3"/>
          <p:cNvPicPr>
            <a:picLocks noChangeAspect="1"/>
          </p:cNvPicPr>
          <p:nvPr>
            <p:custDataLst>
              <p:tags r:id="rId5"/>
            </p:custDataLst>
          </p:nvPr>
        </p:nvPicPr>
        <p:blipFill>
          <a:blip r:embed="rId6"/>
          <a:stretch>
            <a:fillRect/>
          </a:stretch>
        </p:blipFill>
        <p:spPr>
          <a:xfrm>
            <a:off x="-436880" y="1217295"/>
            <a:ext cx="4257040" cy="2680335"/>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368300" y="4123055"/>
            <a:ext cx="4229100" cy="26860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781050" y="3238500"/>
            <a:ext cx="5518785" cy="3505200"/>
          </a:xfrm>
          <a:prstGeom prst="rect">
            <a:avLst/>
          </a:prstGeom>
        </p:spPr>
      </p:pic>
      <p:sp>
        <p:nvSpPr>
          <p:cNvPr id="8" name="矩形 7"/>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1828800" y="1061085"/>
            <a:ext cx="8994775" cy="2072640"/>
          </a:xfrm>
          <a:prstGeom prst="rect">
            <a:avLst/>
          </a:prstGeom>
        </p:spPr>
      </p:pic>
      <p:sp>
        <p:nvSpPr>
          <p:cNvPr id="9" name="文本框 8"/>
          <p:cNvSpPr txBox="1"/>
          <p:nvPr/>
        </p:nvSpPr>
        <p:spPr>
          <a:xfrm>
            <a:off x="6400165" y="3695700"/>
            <a:ext cx="5681980" cy="2446020"/>
          </a:xfrm>
          <a:prstGeom prst="rect">
            <a:avLst/>
          </a:prstGeom>
          <a:noFill/>
        </p:spPr>
        <p:txBody>
          <a:bodyPr wrap="square" rtlCol="0" anchor="t">
            <a:noAutofit/>
          </a:bodyPr>
          <a:p>
            <a:pPr algn="l">
              <a:buNone/>
            </a:pPr>
            <a:r>
              <a:rPr lang="zh-CN" altLang="en-US" sz="1600" b="1" spc="100">
                <a:solidFill>
                  <a:schemeClr val="tx1"/>
                </a:solidFill>
                <a:uFillTx/>
                <a:sym typeface="+mn-ea"/>
              </a:rPr>
              <a:t>攻击</a:t>
            </a:r>
            <a:r>
              <a:rPr lang="en-US" altLang="zh-CN" sz="1600" b="1" spc="100">
                <a:solidFill>
                  <a:schemeClr val="tx1"/>
                </a:solidFill>
                <a:uFillTx/>
                <a:sym typeface="+mn-ea"/>
              </a:rPr>
              <a:t>BA</a:t>
            </a:r>
            <a:r>
              <a:rPr lang="zh-CN" altLang="en-US" sz="1600" b="1" spc="100">
                <a:solidFill>
                  <a:schemeClr val="tx1"/>
                </a:solidFill>
                <a:uFillTx/>
                <a:sym typeface="+mn-ea"/>
              </a:rPr>
              <a:t>图的最佳策略为</a:t>
            </a:r>
            <a:r>
              <a:rPr lang="en-US" altLang="zh-CN" sz="1600" b="1" spc="100">
                <a:solidFill>
                  <a:schemeClr val="tx1"/>
                </a:solidFill>
                <a:uFillTx/>
                <a:sym typeface="+mn-ea"/>
              </a:rPr>
              <a:t>RB or RD</a:t>
            </a:r>
            <a:endParaRPr lang="en-US" altLang="zh-CN" sz="1600" b="1" spc="100">
              <a:solidFill>
                <a:schemeClr val="tx1"/>
              </a:solidFill>
              <a:uFillTx/>
              <a:sym typeface="+mn-ea"/>
            </a:endParaRPr>
          </a:p>
          <a:p>
            <a:pPr algn="l">
              <a:buNone/>
            </a:pPr>
            <a:endParaRPr lang="zh-CN" altLang="en-US" sz="1600" spc="100">
              <a:solidFill>
                <a:schemeClr val="tx1"/>
              </a:solidFill>
              <a:uFillTx/>
              <a:sym typeface="+mn-ea"/>
            </a:endParaRPr>
          </a:p>
          <a:p>
            <a:pPr algn="l">
              <a:buNone/>
            </a:pPr>
            <a:endParaRPr lang="zh-CN" altLang="en-US" sz="1600" spc="100">
              <a:solidFill>
                <a:schemeClr val="tx1"/>
              </a:solidFill>
              <a:uFillTx/>
              <a:sym typeface="+mn-ea"/>
            </a:endParaRPr>
          </a:p>
          <a:p>
            <a:pPr algn="l">
              <a:buNone/>
            </a:pPr>
            <a:r>
              <a:rPr lang="zh-CN" altLang="en-US" sz="1600" spc="100">
                <a:solidFill>
                  <a:schemeClr val="tx1"/>
                </a:solidFill>
                <a:uFillTx/>
                <a:sym typeface="+mn-ea"/>
              </a:rPr>
              <a:t>仅需要删除 </a:t>
            </a:r>
            <a:r>
              <a:rPr lang="en-US" altLang="zh-CN" sz="1600" spc="100">
                <a:solidFill>
                  <a:schemeClr val="tx1"/>
                </a:solidFill>
                <a:uFillTx/>
                <a:sym typeface="+mn-ea"/>
              </a:rPr>
              <a:t>12</a:t>
            </a:r>
            <a:r>
              <a:rPr lang="zh-CN" altLang="en-US" sz="1600" spc="100">
                <a:solidFill>
                  <a:schemeClr val="tx1"/>
                </a:solidFill>
                <a:uFillTx/>
                <a:sym typeface="+mn-ea"/>
              </a:rPr>
              <a:t> % 的节点就能将平均逆距离</a:t>
            </a:r>
            <a:r>
              <a:rPr lang="zh-CN" altLang="en-US" sz="1600" spc="100">
                <a:solidFill>
                  <a:schemeClr val="tx1"/>
                </a:solidFill>
                <a:uFillTx/>
                <a:sym typeface="+mn-ea"/>
              </a:rPr>
              <a:t>下降 50 %</a:t>
            </a:r>
            <a:endParaRPr lang="zh-CN" altLang="en-US" sz="1600" spc="100">
              <a:solidFill>
                <a:schemeClr val="tx1"/>
              </a:solidFill>
              <a:uFillTx/>
              <a:sym typeface="+mn-ea"/>
            </a:endParaRPr>
          </a:p>
          <a:p>
            <a:pPr algn="l">
              <a:buNone/>
            </a:pPr>
            <a:endParaRPr lang="zh-CN" altLang="en-US" sz="1600" spc="100">
              <a:solidFill>
                <a:schemeClr val="tx1"/>
              </a:solidFill>
              <a:uFillTx/>
              <a:sym typeface="+mn-ea"/>
            </a:endParaRPr>
          </a:p>
          <a:p>
            <a:pPr algn="l">
              <a:buNone/>
            </a:pPr>
            <a:endParaRPr lang="zh-CN" altLang="en-US" sz="1600" spc="100">
              <a:solidFill>
                <a:schemeClr val="tx1"/>
              </a:solidFill>
              <a:uFillTx/>
            </a:endParaRPr>
          </a:p>
          <a:p>
            <a:pPr algn="l">
              <a:buNone/>
            </a:pPr>
            <a:endParaRPr lang="zh-CN" altLang="en-US" sz="1600" spc="100">
              <a:solidFill>
                <a:schemeClr val="tx1"/>
              </a:solidFill>
              <a:uFillTx/>
              <a:sym typeface="+mn-ea"/>
            </a:endParaRPr>
          </a:p>
          <a:p>
            <a:pPr algn="l">
              <a:buNone/>
            </a:pPr>
            <a:endParaRPr lang="zh-CN" altLang="en-US" sz="1600" spc="100">
              <a:solidFill>
                <a:schemeClr val="tx1"/>
              </a:solidFill>
              <a:uFillTx/>
              <a:sym typeface="+mn-ea"/>
            </a:endParaRPr>
          </a:p>
        </p:txBody>
      </p:sp>
      <p:sp>
        <p:nvSpPr>
          <p:cNvPr id="10" name="文本框 9"/>
          <p:cNvSpPr txBox="1"/>
          <p:nvPr/>
        </p:nvSpPr>
        <p:spPr>
          <a:xfrm>
            <a:off x="139700" y="1311275"/>
            <a:ext cx="1403350" cy="2040255"/>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表格：摧毁1%的点或边后的网络状态（平均逆距离、最大连通分量尺寸）</a:t>
            </a:r>
            <a:endParaRPr lang="zh-CN" altLang="en-US" sz="1400" i="1">
              <a:solidFill>
                <a:schemeClr val="tx1">
                  <a:lumMod val="75000"/>
                  <a:lumOff val="25000"/>
                </a:schemeClr>
              </a:solidFill>
              <a:sym typeface="+mn-ea"/>
            </a:endParaRPr>
          </a:p>
        </p:txBody>
      </p:sp>
      <p:sp>
        <p:nvSpPr>
          <p:cNvPr id="11" name="文本框 10"/>
          <p:cNvSpPr txBox="1"/>
          <p:nvPr/>
        </p:nvSpPr>
        <p:spPr>
          <a:xfrm>
            <a:off x="139700" y="3684905"/>
            <a:ext cx="1076325" cy="2448560"/>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图片：四种图形代表四种攻击下的平均逆距离变化，四种线条代表四种攻击下最大连通分量尺寸变化</a:t>
            </a:r>
            <a:endParaRPr lang="zh-CN" altLang="en-US" sz="1400" i="1">
              <a:solidFill>
                <a:schemeClr val="tx1">
                  <a:lumMod val="75000"/>
                  <a:lumOff val="25000"/>
                </a:schemeClr>
              </a:solidFill>
              <a:sym typeface="+mn-ea"/>
            </a:endParaRPr>
          </a:p>
        </p:txBody>
      </p:sp>
      <p:sp>
        <p:nvSpPr>
          <p:cNvPr id="12" name="矩形 11"/>
          <p:cNvSpPr/>
          <p:nvPr/>
        </p:nvSpPr>
        <p:spPr>
          <a:xfrm>
            <a:off x="1901825" y="2537460"/>
            <a:ext cx="5438775" cy="20955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744220" y="3165475"/>
            <a:ext cx="5673090" cy="3603625"/>
          </a:xfrm>
          <a:prstGeom prst="rect">
            <a:avLst/>
          </a:prstGeom>
        </p:spPr>
      </p:pic>
      <p:sp>
        <p:nvSpPr>
          <p:cNvPr id="8" name="矩形 7"/>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1828800" y="1061085"/>
            <a:ext cx="8994775" cy="2072640"/>
          </a:xfrm>
          <a:prstGeom prst="rect">
            <a:avLst/>
          </a:prstGeom>
        </p:spPr>
      </p:pic>
      <p:sp>
        <p:nvSpPr>
          <p:cNvPr id="9" name="文本框 8"/>
          <p:cNvSpPr txBox="1"/>
          <p:nvPr/>
        </p:nvSpPr>
        <p:spPr>
          <a:xfrm>
            <a:off x="6823710" y="3684905"/>
            <a:ext cx="4974590" cy="2446020"/>
          </a:xfrm>
          <a:prstGeom prst="rect">
            <a:avLst/>
          </a:prstGeom>
          <a:noFill/>
        </p:spPr>
        <p:txBody>
          <a:bodyPr wrap="square" rtlCol="0" anchor="t">
            <a:noAutofit/>
          </a:bodyPr>
          <a:p>
            <a:pPr algn="l">
              <a:buNone/>
            </a:pPr>
            <a:r>
              <a:rPr lang="zh-CN" altLang="en-US" sz="1600" b="1" spc="100">
                <a:solidFill>
                  <a:schemeClr val="tx1"/>
                </a:solidFill>
                <a:uFillTx/>
                <a:sym typeface="+mn-ea"/>
              </a:rPr>
              <a:t>攻击</a:t>
            </a:r>
            <a:r>
              <a:rPr lang="en-US" altLang="zh-CN" sz="1600" b="1" spc="100">
                <a:solidFill>
                  <a:schemeClr val="tx1"/>
                </a:solidFill>
                <a:uFillTx/>
                <a:sym typeface="+mn-ea"/>
              </a:rPr>
              <a:t>BA</a:t>
            </a:r>
            <a:r>
              <a:rPr lang="zh-CN" altLang="en-US" sz="1600" b="1" spc="100">
                <a:solidFill>
                  <a:schemeClr val="tx1"/>
                </a:solidFill>
                <a:uFillTx/>
                <a:sym typeface="+mn-ea"/>
              </a:rPr>
              <a:t>图的最佳策略为</a:t>
            </a:r>
            <a:r>
              <a:rPr lang="en-US" altLang="zh-CN" sz="1600" b="1" spc="100">
                <a:solidFill>
                  <a:schemeClr val="tx1"/>
                </a:solidFill>
                <a:uFillTx/>
                <a:sym typeface="+mn-ea"/>
              </a:rPr>
              <a:t>RB or RD</a:t>
            </a:r>
            <a:endParaRPr lang="en-US" altLang="zh-CN" sz="1600" b="1" spc="100">
              <a:solidFill>
                <a:schemeClr val="tx1"/>
              </a:solidFill>
              <a:uFillTx/>
              <a:sym typeface="+mn-ea"/>
            </a:endParaRPr>
          </a:p>
          <a:p>
            <a:pPr algn="l">
              <a:buNone/>
            </a:pPr>
            <a:endParaRPr lang="zh-CN" altLang="en-US" sz="1600" spc="100">
              <a:solidFill>
                <a:schemeClr val="tx1"/>
              </a:solidFill>
              <a:uFillTx/>
              <a:sym typeface="+mn-ea"/>
            </a:endParaRPr>
          </a:p>
          <a:p>
            <a:pPr algn="l">
              <a:buNone/>
            </a:pPr>
            <a:endParaRPr lang="zh-CN" altLang="en-US" sz="1600" spc="100">
              <a:solidFill>
                <a:schemeClr val="tx1"/>
              </a:solidFill>
              <a:uFillTx/>
              <a:sym typeface="+mn-ea"/>
            </a:endParaRPr>
          </a:p>
          <a:p>
            <a:pPr algn="l">
              <a:buNone/>
            </a:pPr>
            <a:r>
              <a:rPr lang="zh-CN" altLang="en-US" sz="1600" spc="100">
                <a:solidFill>
                  <a:schemeClr val="tx1"/>
                </a:solidFill>
                <a:uFillTx/>
                <a:sym typeface="+mn-ea"/>
              </a:rPr>
              <a:t>但要删除</a:t>
            </a:r>
            <a:r>
              <a:rPr lang="en-US" altLang="zh-CN" sz="1600" spc="100">
                <a:solidFill>
                  <a:schemeClr val="tx1"/>
                </a:solidFill>
                <a:uFillTx/>
                <a:sym typeface="+mn-ea"/>
              </a:rPr>
              <a:t>40%</a:t>
            </a:r>
            <a:r>
              <a:rPr lang="zh-CN" altLang="en-US" sz="1600" spc="100">
                <a:solidFill>
                  <a:schemeClr val="tx1"/>
                </a:solidFill>
                <a:uFillTx/>
                <a:sym typeface="+mn-ea"/>
              </a:rPr>
              <a:t>的边才能达到同样的效果使平均逆距离下降</a:t>
            </a:r>
            <a:r>
              <a:rPr lang="en-US" altLang="zh-CN" sz="1600" spc="100">
                <a:solidFill>
                  <a:schemeClr val="tx1"/>
                </a:solidFill>
                <a:uFillTx/>
                <a:sym typeface="+mn-ea"/>
              </a:rPr>
              <a:t>50%</a:t>
            </a:r>
            <a:endParaRPr lang="zh-CN" altLang="en-US" sz="1600" spc="100">
              <a:solidFill>
                <a:schemeClr val="tx1"/>
              </a:solidFill>
              <a:uFillTx/>
              <a:sym typeface="+mn-ea"/>
            </a:endParaRPr>
          </a:p>
          <a:p>
            <a:pPr algn="l">
              <a:buNone/>
            </a:pPr>
            <a:endParaRPr lang="zh-CN" altLang="en-US" sz="1600" spc="100">
              <a:solidFill>
                <a:schemeClr val="tx1"/>
              </a:solidFill>
              <a:uFillTx/>
              <a:sym typeface="+mn-ea"/>
            </a:endParaRPr>
          </a:p>
        </p:txBody>
      </p:sp>
      <p:sp>
        <p:nvSpPr>
          <p:cNvPr id="10" name="文本框 9"/>
          <p:cNvSpPr txBox="1"/>
          <p:nvPr/>
        </p:nvSpPr>
        <p:spPr>
          <a:xfrm>
            <a:off x="139700" y="1311275"/>
            <a:ext cx="1403350" cy="2040255"/>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表格：摧毁1%的点或边后的网络状态（平均逆距离、最大连通分量尺寸）</a:t>
            </a:r>
            <a:endParaRPr lang="zh-CN" altLang="en-US" sz="1400" i="1">
              <a:solidFill>
                <a:schemeClr val="tx1">
                  <a:lumMod val="75000"/>
                  <a:lumOff val="25000"/>
                </a:schemeClr>
              </a:solidFill>
              <a:sym typeface="+mn-ea"/>
            </a:endParaRPr>
          </a:p>
        </p:txBody>
      </p:sp>
      <p:sp>
        <p:nvSpPr>
          <p:cNvPr id="11" name="文本框 10"/>
          <p:cNvSpPr txBox="1"/>
          <p:nvPr/>
        </p:nvSpPr>
        <p:spPr>
          <a:xfrm>
            <a:off x="139700" y="3684905"/>
            <a:ext cx="1076325" cy="2448560"/>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图片：四种图形代表四种攻击下的平均逆距离变化，四种线条代表四种攻击下最大连通分量尺寸变化</a:t>
            </a:r>
            <a:endParaRPr lang="zh-CN" altLang="en-US" sz="1400" i="1">
              <a:solidFill>
                <a:schemeClr val="tx1">
                  <a:lumMod val="75000"/>
                  <a:lumOff val="25000"/>
                </a:schemeClr>
              </a:solidFill>
              <a:sym typeface="+mn-ea"/>
            </a:endParaRPr>
          </a:p>
        </p:txBody>
      </p:sp>
      <p:sp>
        <p:nvSpPr>
          <p:cNvPr id="12" name="矩形 11"/>
          <p:cNvSpPr/>
          <p:nvPr/>
        </p:nvSpPr>
        <p:spPr>
          <a:xfrm>
            <a:off x="1901825" y="2537460"/>
            <a:ext cx="2067560" cy="20002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矩形 1"/>
          <p:cNvSpPr/>
          <p:nvPr>
            <p:custDataLst>
              <p:tags r:id="rId7"/>
            </p:custDataLst>
          </p:nvPr>
        </p:nvSpPr>
        <p:spPr>
          <a:xfrm>
            <a:off x="7419975" y="2537460"/>
            <a:ext cx="3314700" cy="20002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 name="图片 35" descr="思维导图"/>
          <p:cNvPicPr>
            <a:picLocks noChangeAspect="1"/>
          </p:cNvPicPr>
          <p:nvPr/>
        </p:nvPicPr>
        <p:blipFill>
          <a:blip r:embed="rId1"/>
          <a:stretch>
            <a:fillRect/>
          </a:stretch>
        </p:blipFill>
        <p:spPr>
          <a:xfrm>
            <a:off x="437515" y="890270"/>
            <a:ext cx="11316335" cy="6234430"/>
          </a:xfrm>
          <a:prstGeom prst="rect">
            <a:avLst/>
          </a:prstGeom>
        </p:spPr>
      </p:pic>
      <p:sp>
        <p:nvSpPr>
          <p:cNvPr id="8" name="矩形 7"/>
          <p:cNvSpPr/>
          <p:nvPr>
            <p:custDataLst>
              <p:tags r:id="rId2"/>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1084" y="436429"/>
            <a:ext cx="358622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一、前情提要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446" y="330181"/>
            <a:ext cx="700966" cy="700966"/>
          </a:xfrm>
          <a:prstGeom prst="rect">
            <a:avLst/>
          </a:prstGeom>
        </p:spPr>
      </p:pic>
      <p:pic>
        <p:nvPicPr>
          <p:cNvPr id="2" name="图片 1" descr="OIG.fZroXPa1"/>
          <p:cNvPicPr>
            <a:picLocks noChangeAspect="1"/>
          </p:cNvPicPr>
          <p:nvPr/>
        </p:nvPicPr>
        <p:blipFill>
          <a:blip r:embed="rId5"/>
          <a:stretch>
            <a:fillRect/>
          </a:stretch>
        </p:blipFill>
        <p:spPr>
          <a:xfrm>
            <a:off x="1036320" y="2537460"/>
            <a:ext cx="2620010" cy="262001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379730" y="1197610"/>
            <a:ext cx="4361180" cy="2770505"/>
          </a:xfrm>
          <a:prstGeom prst="rect">
            <a:avLst/>
          </a:prstGeom>
        </p:spPr>
      </p:pic>
      <p:sp>
        <p:nvSpPr>
          <p:cNvPr id="8" name="矩形 7"/>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3884295" y="1223010"/>
            <a:ext cx="8319135" cy="1917065"/>
          </a:xfrm>
          <a:prstGeom prst="rect">
            <a:avLst/>
          </a:prstGeom>
        </p:spPr>
      </p:pic>
      <p:sp>
        <p:nvSpPr>
          <p:cNvPr id="2" name="矩形 1"/>
          <p:cNvSpPr/>
          <p:nvPr/>
        </p:nvSpPr>
        <p:spPr>
          <a:xfrm>
            <a:off x="3957320" y="2556510"/>
            <a:ext cx="8159750" cy="2190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4233545" y="3597275"/>
            <a:ext cx="7543165" cy="2760980"/>
          </a:xfrm>
          <a:prstGeom prst="rect">
            <a:avLst/>
          </a:prstGeom>
          <a:noFill/>
        </p:spPr>
        <p:txBody>
          <a:bodyPr wrap="square" rtlCol="0" anchor="t">
            <a:noAutofit/>
          </a:bodyPr>
          <a:p>
            <a:pPr indent="457200" algn="l">
              <a:lnSpc>
                <a:spcPct val="150000"/>
              </a:lnSpc>
            </a:pPr>
            <a:r>
              <a:rPr lang="zh-CN" altLang="en-US" spc="100">
                <a:solidFill>
                  <a:schemeClr val="tx1"/>
                </a:solidFill>
                <a:uFillTx/>
                <a:sym typeface="+mn-ea"/>
              </a:rPr>
              <a:t>BA 图具有异构的度和介数分布，但 BA 图对于基于节点的攻击明显比 同构度分布的WS 模型更加鲁棒。这可能源于WS 模型基于具有局部连接的环形结构，其中即使删除单个节点也会显著影响邻域 。</a:t>
            </a:r>
            <a:endParaRPr lang="zh-CN" altLang="en-US" spc="100">
              <a:solidFill>
                <a:schemeClr val="tx1"/>
              </a:solidFill>
              <a:uFillTx/>
              <a:sym typeface="+mn-ea"/>
            </a:endParaRPr>
          </a:p>
          <a:p>
            <a:pPr algn="l">
              <a:lnSpc>
                <a:spcPct val="150000"/>
              </a:lnSpc>
            </a:pPr>
            <a:r>
              <a:rPr lang="zh-CN" altLang="en-US" spc="100">
                <a:solidFill>
                  <a:schemeClr val="tx1"/>
                </a:solidFill>
                <a:uFillTx/>
                <a:sym typeface="+mn-ea"/>
              </a:rPr>
              <a:t>虽然 BA 图总体上相当鲁棒，但与 ER 模型相比，还是由于度和介数分布的异构性，更容易受到 RB </a:t>
            </a:r>
            <a:r>
              <a:rPr lang="en-US" altLang="zh-CN" spc="100">
                <a:solidFill>
                  <a:schemeClr val="tx1"/>
                </a:solidFill>
                <a:uFillTx/>
                <a:sym typeface="+mn-ea"/>
              </a:rPr>
              <a:t> or</a:t>
            </a:r>
            <a:r>
              <a:rPr lang="zh-CN" altLang="en-US" spc="100">
                <a:solidFill>
                  <a:schemeClr val="tx1"/>
                </a:solidFill>
                <a:uFillTx/>
                <a:sym typeface="+mn-ea"/>
              </a:rPr>
              <a:t> RD 攻击。</a:t>
            </a:r>
            <a:endParaRPr lang="zh-CN" altLang="en-US" spc="100">
              <a:solidFill>
                <a:schemeClr val="tx1"/>
              </a:solidFill>
              <a:uFillTx/>
            </a:endParaRPr>
          </a:p>
          <a:p>
            <a:pPr algn="l"/>
            <a:endParaRPr lang="zh-CN" altLang="en-US" spc="100">
              <a:solidFill>
                <a:schemeClr val="tx1"/>
              </a:solidFill>
              <a:uFillTx/>
              <a:sym typeface="+mn-ea"/>
            </a:endParaRPr>
          </a:p>
        </p:txBody>
      </p:sp>
      <p:pic>
        <p:nvPicPr>
          <p:cNvPr id="10" name="图片 9"/>
          <p:cNvPicPr>
            <a:picLocks noChangeAspect="1"/>
          </p:cNvPicPr>
          <p:nvPr>
            <p:custDataLst>
              <p:tags r:id="rId7"/>
            </p:custDataLst>
          </p:nvPr>
        </p:nvPicPr>
        <p:blipFill>
          <a:blip r:embed="rId8"/>
          <a:stretch>
            <a:fillRect/>
          </a:stretch>
        </p:blipFill>
        <p:spPr>
          <a:xfrm>
            <a:off x="-383540" y="4086225"/>
            <a:ext cx="4361180" cy="277050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782320" y="3244215"/>
            <a:ext cx="5534025" cy="3515360"/>
          </a:xfrm>
          <a:prstGeom prst="rect">
            <a:avLst/>
          </a:prstGeom>
        </p:spPr>
      </p:pic>
      <p:sp>
        <p:nvSpPr>
          <p:cNvPr id="8" name="矩形 7"/>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1828800" y="1061085"/>
            <a:ext cx="8994775" cy="2072640"/>
          </a:xfrm>
          <a:prstGeom prst="rect">
            <a:avLst/>
          </a:prstGeom>
        </p:spPr>
      </p:pic>
      <p:sp>
        <p:nvSpPr>
          <p:cNvPr id="9" name="文本框 8"/>
          <p:cNvSpPr txBox="1"/>
          <p:nvPr/>
        </p:nvSpPr>
        <p:spPr>
          <a:xfrm>
            <a:off x="6454140" y="3244215"/>
            <a:ext cx="5328285" cy="3122295"/>
          </a:xfrm>
          <a:prstGeom prst="rect">
            <a:avLst/>
          </a:prstGeom>
          <a:noFill/>
        </p:spPr>
        <p:txBody>
          <a:bodyPr wrap="square" rtlCol="0" anchor="t">
            <a:noAutofit/>
          </a:bodyPr>
          <a:p>
            <a:pPr algn="l">
              <a:lnSpc>
                <a:spcPct val="200000"/>
              </a:lnSpc>
              <a:buNone/>
            </a:pPr>
            <a:r>
              <a:rPr lang="zh-CN" altLang="en-US" sz="1600" b="1" spc="100">
                <a:solidFill>
                  <a:schemeClr val="tx1"/>
                </a:solidFill>
                <a:uFillTx/>
                <a:sym typeface="+mn-ea"/>
              </a:rPr>
              <a:t>攻击</a:t>
            </a:r>
            <a:r>
              <a:rPr lang="en-US" altLang="zh-CN" sz="1600" b="1" spc="100">
                <a:solidFill>
                  <a:schemeClr val="tx1"/>
                </a:solidFill>
                <a:uFillTx/>
                <a:sym typeface="+mn-ea"/>
              </a:rPr>
              <a:t>CFS</a:t>
            </a:r>
            <a:r>
              <a:rPr lang="zh-CN" altLang="en-US" sz="1600" b="1" spc="100">
                <a:solidFill>
                  <a:schemeClr val="tx1"/>
                </a:solidFill>
                <a:uFillTx/>
                <a:sym typeface="+mn-ea"/>
              </a:rPr>
              <a:t>图的最佳策略为</a:t>
            </a:r>
            <a:r>
              <a:rPr lang="en-US" altLang="zh-CN" sz="1600" b="1" spc="100">
                <a:solidFill>
                  <a:schemeClr val="tx1"/>
                </a:solidFill>
                <a:uFillTx/>
                <a:sym typeface="+mn-ea"/>
              </a:rPr>
              <a:t>RB or RD</a:t>
            </a:r>
            <a:endParaRPr lang="en-US" altLang="zh-CN" sz="1600" b="1" spc="100">
              <a:solidFill>
                <a:schemeClr val="tx1"/>
              </a:solidFill>
              <a:uFillTx/>
              <a:sym typeface="+mn-ea"/>
            </a:endParaRPr>
          </a:p>
          <a:p>
            <a:pPr algn="l">
              <a:lnSpc>
                <a:spcPct val="200000"/>
              </a:lnSpc>
              <a:buNone/>
            </a:pPr>
            <a:endParaRPr lang="zh-CN" altLang="en-US" sz="1600" spc="100">
              <a:solidFill>
                <a:schemeClr val="tx1"/>
              </a:solidFill>
              <a:uFillTx/>
              <a:sym typeface="+mn-ea"/>
            </a:endParaRPr>
          </a:p>
          <a:p>
            <a:pPr algn="l">
              <a:lnSpc>
                <a:spcPct val="200000"/>
              </a:lnSpc>
              <a:buNone/>
            </a:pPr>
            <a:r>
              <a:rPr sz="1600" spc="100">
                <a:solidFill>
                  <a:schemeClr val="tx1"/>
                </a:solidFill>
                <a:uFillTx/>
                <a:sym typeface="+mn-ea"/>
              </a:rPr>
              <a:t>删除</a:t>
            </a:r>
            <a:r>
              <a:rPr lang="en-US" sz="1600" spc="100">
                <a:solidFill>
                  <a:schemeClr val="tx1"/>
                </a:solidFill>
                <a:uFillTx/>
                <a:sym typeface="+mn-ea"/>
              </a:rPr>
              <a:t>top</a:t>
            </a:r>
            <a:r>
              <a:rPr sz="1600" spc="100">
                <a:solidFill>
                  <a:schemeClr val="tx1"/>
                </a:solidFill>
                <a:uFillTx/>
                <a:sym typeface="+mn-ea"/>
              </a:rPr>
              <a:t>节点的 10 % 会导致</a:t>
            </a:r>
            <a:r>
              <a:rPr lang="zh-CN" sz="1600" spc="100">
                <a:solidFill>
                  <a:schemeClr val="tx1"/>
                </a:solidFill>
                <a:uFillTx/>
                <a:sym typeface="+mn-ea"/>
              </a:rPr>
              <a:t>两个属性都下</a:t>
            </a:r>
            <a:r>
              <a:rPr sz="1600" spc="100">
                <a:solidFill>
                  <a:schemeClr val="tx1"/>
                </a:solidFill>
                <a:uFillTx/>
                <a:sym typeface="+mn-ea"/>
              </a:rPr>
              <a:t>降 90 %</a:t>
            </a:r>
            <a:endParaRPr sz="1600" spc="100">
              <a:solidFill>
                <a:schemeClr val="tx1"/>
              </a:solidFill>
              <a:uFillTx/>
              <a:sym typeface="+mn-ea"/>
            </a:endParaRPr>
          </a:p>
          <a:p>
            <a:pPr algn="l">
              <a:lnSpc>
                <a:spcPct val="200000"/>
              </a:lnSpc>
              <a:buNone/>
            </a:pPr>
            <a:r>
              <a:rPr sz="1600" spc="100">
                <a:solidFill>
                  <a:schemeClr val="tx1"/>
                </a:solidFill>
                <a:uFillTx/>
                <a:sym typeface="+mn-ea"/>
              </a:rPr>
              <a:t>相比</a:t>
            </a:r>
            <a:r>
              <a:rPr lang="zh-CN" sz="1600" spc="100">
                <a:solidFill>
                  <a:schemeClr val="tx1"/>
                </a:solidFill>
                <a:uFillTx/>
                <a:sym typeface="+mn-ea"/>
              </a:rPr>
              <a:t>刚才更</a:t>
            </a:r>
            <a:r>
              <a:rPr sz="1600" spc="100">
                <a:solidFill>
                  <a:schemeClr val="tx1"/>
                </a:solidFill>
                <a:uFillTx/>
                <a:sym typeface="+mn-ea"/>
              </a:rPr>
              <a:t>容易受到</a:t>
            </a:r>
            <a:r>
              <a:rPr lang="zh-CN" sz="1600" spc="100">
                <a:solidFill>
                  <a:schemeClr val="tx1"/>
                </a:solidFill>
                <a:uFillTx/>
                <a:sym typeface="+mn-ea"/>
              </a:rPr>
              <a:t>定向</a:t>
            </a:r>
            <a:r>
              <a:rPr sz="1600" spc="100">
                <a:solidFill>
                  <a:schemeClr val="tx1"/>
                </a:solidFill>
                <a:uFillTx/>
                <a:sym typeface="+mn-ea"/>
              </a:rPr>
              <a:t>攻击的 BA 图，在删除相同数量的节点的情况下，</a:t>
            </a:r>
            <a:r>
              <a:rPr lang="en-US" sz="1600" spc="100">
                <a:solidFill>
                  <a:schemeClr val="tx1"/>
                </a:solidFill>
                <a:uFillTx/>
                <a:sym typeface="+mn-ea"/>
              </a:rPr>
              <a:t>BA</a:t>
            </a:r>
            <a:r>
              <a:rPr lang="zh-CN" altLang="en-US" sz="1600" spc="100">
                <a:solidFill>
                  <a:schemeClr val="tx1"/>
                </a:solidFill>
                <a:uFillTx/>
                <a:sym typeface="+mn-ea"/>
              </a:rPr>
              <a:t>图</a:t>
            </a:r>
            <a:r>
              <a:rPr lang="zh-CN" sz="1600" spc="100">
                <a:solidFill>
                  <a:schemeClr val="tx1"/>
                </a:solidFill>
                <a:uFillTx/>
                <a:sym typeface="+mn-ea"/>
              </a:rPr>
              <a:t>最大连通尺寸</a:t>
            </a:r>
            <a:r>
              <a:rPr sz="1600" spc="100">
                <a:solidFill>
                  <a:schemeClr val="tx1"/>
                </a:solidFill>
                <a:uFillTx/>
                <a:sym typeface="+mn-ea"/>
              </a:rPr>
              <a:t>仅下降了大约 50%，</a:t>
            </a:r>
            <a:r>
              <a:rPr lang="zh-CN" sz="1600" spc="100">
                <a:solidFill>
                  <a:schemeClr val="tx1"/>
                </a:solidFill>
                <a:uFillTx/>
                <a:sym typeface="+mn-ea"/>
              </a:rPr>
              <a:t>平均逆距离</a:t>
            </a:r>
            <a:r>
              <a:rPr sz="1600" spc="100">
                <a:solidFill>
                  <a:schemeClr val="tx1"/>
                </a:solidFill>
                <a:uFillTx/>
                <a:sym typeface="+mn-ea"/>
              </a:rPr>
              <a:t>仅下降了 10 %</a:t>
            </a:r>
            <a:endParaRPr sz="1600" spc="100">
              <a:solidFill>
                <a:schemeClr val="tx1"/>
              </a:solidFill>
              <a:uFillTx/>
              <a:sym typeface="+mn-ea"/>
            </a:endParaRPr>
          </a:p>
          <a:p>
            <a:pPr algn="l">
              <a:buNone/>
            </a:pPr>
            <a:endParaRPr lang="zh-CN" altLang="en-US" sz="1600"/>
          </a:p>
          <a:p>
            <a:pPr algn="l">
              <a:buNone/>
            </a:pPr>
            <a:endParaRPr lang="zh-CN" altLang="en-US" sz="1600">
              <a:sym typeface="+mn-ea"/>
            </a:endParaRPr>
          </a:p>
          <a:p>
            <a:pPr algn="l">
              <a:buNone/>
            </a:pPr>
            <a:endParaRPr lang="zh-CN" altLang="en-US" sz="1600">
              <a:sym typeface="+mn-ea"/>
            </a:endParaRPr>
          </a:p>
        </p:txBody>
      </p:sp>
      <p:sp>
        <p:nvSpPr>
          <p:cNvPr id="10" name="文本框 9"/>
          <p:cNvSpPr txBox="1"/>
          <p:nvPr/>
        </p:nvSpPr>
        <p:spPr>
          <a:xfrm>
            <a:off x="139700" y="1311275"/>
            <a:ext cx="1403350" cy="2040255"/>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表格：摧毁1%的点或边后的网络状态（平均逆距离、最大连通分量尺寸）</a:t>
            </a:r>
            <a:endParaRPr lang="zh-CN" altLang="en-US" sz="1400" i="1">
              <a:solidFill>
                <a:schemeClr val="tx1">
                  <a:lumMod val="75000"/>
                  <a:lumOff val="25000"/>
                </a:schemeClr>
              </a:solidFill>
              <a:sym typeface="+mn-ea"/>
            </a:endParaRPr>
          </a:p>
        </p:txBody>
      </p:sp>
      <p:sp>
        <p:nvSpPr>
          <p:cNvPr id="11" name="文本框 10"/>
          <p:cNvSpPr txBox="1"/>
          <p:nvPr/>
        </p:nvSpPr>
        <p:spPr>
          <a:xfrm>
            <a:off x="139700" y="3684905"/>
            <a:ext cx="1076325" cy="2448560"/>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图片：四种图形代表四种攻击下的平均逆距离变化，四种线条代表四种攻击下最大连通分量尺寸变化</a:t>
            </a:r>
            <a:endParaRPr lang="zh-CN" altLang="en-US" sz="1400" i="1">
              <a:solidFill>
                <a:schemeClr val="tx1">
                  <a:lumMod val="75000"/>
                  <a:lumOff val="25000"/>
                </a:schemeClr>
              </a:solidFill>
              <a:sym typeface="+mn-ea"/>
            </a:endParaRPr>
          </a:p>
        </p:txBody>
      </p:sp>
      <p:sp>
        <p:nvSpPr>
          <p:cNvPr id="12" name="矩形 11"/>
          <p:cNvSpPr/>
          <p:nvPr/>
        </p:nvSpPr>
        <p:spPr>
          <a:xfrm>
            <a:off x="1901825" y="2737485"/>
            <a:ext cx="5438775" cy="20955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stretch>
            <a:fillRect/>
          </a:stretch>
        </p:blipFill>
        <p:spPr>
          <a:xfrm>
            <a:off x="782320" y="3288665"/>
            <a:ext cx="5461635" cy="3469005"/>
          </a:xfrm>
          <a:prstGeom prst="rect">
            <a:avLst/>
          </a:prstGeom>
        </p:spPr>
      </p:pic>
      <p:sp>
        <p:nvSpPr>
          <p:cNvPr id="8" name="矩形 7"/>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5"/>
            </p:custDataLst>
          </p:nvPr>
        </p:nvPicPr>
        <p:blipFill>
          <a:blip r:embed="rId6"/>
          <a:stretch>
            <a:fillRect/>
          </a:stretch>
        </p:blipFill>
        <p:spPr>
          <a:xfrm>
            <a:off x="1828800" y="1061085"/>
            <a:ext cx="8994775" cy="2072640"/>
          </a:xfrm>
          <a:prstGeom prst="rect">
            <a:avLst/>
          </a:prstGeom>
        </p:spPr>
      </p:pic>
      <p:sp>
        <p:nvSpPr>
          <p:cNvPr id="9" name="文本框 8"/>
          <p:cNvSpPr txBox="1"/>
          <p:nvPr/>
        </p:nvSpPr>
        <p:spPr>
          <a:xfrm>
            <a:off x="6454140" y="3298190"/>
            <a:ext cx="5412740" cy="3191510"/>
          </a:xfrm>
          <a:prstGeom prst="rect">
            <a:avLst/>
          </a:prstGeom>
          <a:noFill/>
        </p:spPr>
        <p:txBody>
          <a:bodyPr wrap="square" rtlCol="0" anchor="t">
            <a:noAutofit/>
          </a:bodyPr>
          <a:p>
            <a:pPr algn="l">
              <a:lnSpc>
                <a:spcPct val="200000"/>
              </a:lnSpc>
              <a:buNone/>
            </a:pPr>
            <a:r>
              <a:rPr lang="zh-CN" altLang="en-US" sz="1600" b="1" spc="100">
                <a:solidFill>
                  <a:schemeClr val="tx1"/>
                </a:solidFill>
                <a:uFillTx/>
                <a:sym typeface="+mn-ea"/>
              </a:rPr>
              <a:t>攻击</a:t>
            </a:r>
            <a:r>
              <a:rPr lang="en-US" altLang="zh-CN" sz="1600" b="1" spc="100">
                <a:solidFill>
                  <a:schemeClr val="tx1"/>
                </a:solidFill>
                <a:uFillTx/>
                <a:sym typeface="+mn-ea"/>
              </a:rPr>
              <a:t>CFS</a:t>
            </a:r>
            <a:r>
              <a:rPr lang="zh-CN" altLang="en-US" sz="1600" b="1" spc="100">
                <a:solidFill>
                  <a:schemeClr val="tx1"/>
                </a:solidFill>
                <a:uFillTx/>
                <a:sym typeface="+mn-ea"/>
              </a:rPr>
              <a:t>图的最佳策略为</a:t>
            </a:r>
            <a:r>
              <a:rPr lang="en-US" altLang="zh-CN" sz="1600" b="1" spc="100">
                <a:solidFill>
                  <a:schemeClr val="tx1"/>
                </a:solidFill>
                <a:uFillTx/>
                <a:sym typeface="+mn-ea"/>
              </a:rPr>
              <a:t>RB or RD</a:t>
            </a:r>
            <a:endParaRPr lang="en-US" altLang="zh-CN" sz="1600" b="1" spc="100">
              <a:solidFill>
                <a:schemeClr val="tx1"/>
              </a:solidFill>
              <a:uFillTx/>
              <a:sym typeface="+mn-ea"/>
            </a:endParaRPr>
          </a:p>
          <a:p>
            <a:pPr algn="l">
              <a:lnSpc>
                <a:spcPct val="200000"/>
              </a:lnSpc>
              <a:buNone/>
            </a:pPr>
            <a:endParaRPr lang="zh-CN" altLang="en-US" sz="1600" spc="100">
              <a:solidFill>
                <a:schemeClr val="tx1"/>
              </a:solidFill>
              <a:uFillTx/>
              <a:sym typeface="+mn-ea"/>
            </a:endParaRPr>
          </a:p>
          <a:p>
            <a:pPr algn="l">
              <a:lnSpc>
                <a:spcPct val="200000"/>
              </a:lnSpc>
              <a:buNone/>
            </a:pPr>
            <a:r>
              <a:rPr sz="1600" spc="100">
                <a:solidFill>
                  <a:schemeClr val="tx1"/>
                </a:solidFill>
                <a:uFillTx/>
                <a:sym typeface="+mn-ea"/>
              </a:rPr>
              <a:t>删除</a:t>
            </a:r>
            <a:r>
              <a:rPr lang="en-US" sz="1600" spc="100">
                <a:solidFill>
                  <a:schemeClr val="tx1"/>
                </a:solidFill>
                <a:uFillTx/>
                <a:sym typeface="+mn-ea"/>
              </a:rPr>
              <a:t>top</a:t>
            </a:r>
            <a:r>
              <a:rPr lang="zh-CN" sz="1600" spc="100">
                <a:solidFill>
                  <a:schemeClr val="tx1"/>
                </a:solidFill>
                <a:uFillTx/>
                <a:sym typeface="+mn-ea"/>
              </a:rPr>
              <a:t>边缘</a:t>
            </a:r>
            <a:r>
              <a:rPr sz="1600" spc="100">
                <a:solidFill>
                  <a:schemeClr val="tx1"/>
                </a:solidFill>
                <a:uFillTx/>
                <a:sym typeface="+mn-ea"/>
              </a:rPr>
              <a:t>的 </a:t>
            </a:r>
            <a:r>
              <a:rPr lang="en-US" sz="1600" spc="100">
                <a:solidFill>
                  <a:schemeClr val="tx1"/>
                </a:solidFill>
                <a:uFillTx/>
                <a:sym typeface="+mn-ea"/>
              </a:rPr>
              <a:t>20</a:t>
            </a:r>
            <a:r>
              <a:rPr sz="1600" spc="100">
                <a:solidFill>
                  <a:schemeClr val="tx1"/>
                </a:solidFill>
                <a:uFillTx/>
                <a:sym typeface="+mn-ea"/>
              </a:rPr>
              <a:t> % </a:t>
            </a:r>
            <a:r>
              <a:rPr lang="zh-CN" sz="1600" spc="100">
                <a:solidFill>
                  <a:schemeClr val="tx1"/>
                </a:solidFill>
                <a:uFillTx/>
                <a:sym typeface="+mn-ea"/>
              </a:rPr>
              <a:t>可以使平均逆距离降下降</a:t>
            </a:r>
            <a:r>
              <a:rPr lang="en-US" altLang="zh-CN" sz="1600" spc="100">
                <a:solidFill>
                  <a:schemeClr val="tx1"/>
                </a:solidFill>
                <a:uFillTx/>
                <a:sym typeface="+mn-ea"/>
              </a:rPr>
              <a:t>80%</a:t>
            </a:r>
            <a:endParaRPr lang="en-US" altLang="zh-CN" sz="1600" spc="100">
              <a:solidFill>
                <a:schemeClr val="tx1"/>
              </a:solidFill>
              <a:uFillTx/>
              <a:sym typeface="+mn-ea"/>
            </a:endParaRPr>
          </a:p>
          <a:p>
            <a:pPr algn="l">
              <a:lnSpc>
                <a:spcPct val="200000"/>
              </a:lnSpc>
              <a:buNone/>
            </a:pPr>
            <a:r>
              <a:rPr lang="zh-CN" altLang="en-US" sz="1600" spc="100">
                <a:solidFill>
                  <a:schemeClr val="tx1"/>
                </a:solidFill>
                <a:uFillTx/>
                <a:sym typeface="+mn-ea"/>
              </a:rPr>
              <a:t>最大连通尺寸下降</a:t>
            </a:r>
            <a:r>
              <a:rPr lang="en-US" altLang="zh-CN" sz="1600" spc="100">
                <a:solidFill>
                  <a:schemeClr val="tx1"/>
                </a:solidFill>
                <a:uFillTx/>
                <a:sym typeface="+mn-ea"/>
              </a:rPr>
              <a:t>50%</a:t>
            </a:r>
            <a:endParaRPr lang="zh-CN" altLang="en-US" sz="1600" spc="100">
              <a:solidFill>
                <a:schemeClr val="tx1"/>
              </a:solidFill>
              <a:uFillTx/>
              <a:sym typeface="+mn-ea"/>
            </a:endParaRPr>
          </a:p>
          <a:p>
            <a:pPr algn="l">
              <a:lnSpc>
                <a:spcPct val="200000"/>
              </a:lnSpc>
              <a:buNone/>
            </a:pPr>
            <a:r>
              <a:rPr lang="zh-CN" altLang="en-US" sz="1600" spc="100">
                <a:solidFill>
                  <a:schemeClr val="tx1"/>
                </a:solidFill>
                <a:uFillTx/>
                <a:sym typeface="+mn-ea"/>
              </a:rPr>
              <a:t>对比刚才的</a:t>
            </a:r>
            <a:r>
              <a:rPr lang="en-US" altLang="zh-CN" sz="1600" spc="100">
                <a:solidFill>
                  <a:schemeClr val="tx1"/>
                </a:solidFill>
                <a:uFillTx/>
                <a:sym typeface="+mn-ea"/>
              </a:rPr>
              <a:t>BA</a:t>
            </a:r>
            <a:r>
              <a:rPr lang="zh-CN" altLang="en-US" sz="1600" spc="100">
                <a:solidFill>
                  <a:schemeClr val="tx1"/>
                </a:solidFill>
                <a:uFillTx/>
                <a:sym typeface="+mn-ea"/>
              </a:rPr>
              <a:t>图，删除</a:t>
            </a:r>
            <a:r>
              <a:rPr lang="en-US" altLang="zh-CN" sz="1600" spc="100">
                <a:solidFill>
                  <a:schemeClr val="tx1"/>
                </a:solidFill>
                <a:uFillTx/>
                <a:sym typeface="+mn-ea"/>
              </a:rPr>
              <a:t>20%</a:t>
            </a:r>
            <a:r>
              <a:rPr lang="zh-CN" altLang="en-US" sz="1600" spc="100">
                <a:solidFill>
                  <a:schemeClr val="tx1"/>
                </a:solidFill>
                <a:uFillTx/>
                <a:sym typeface="+mn-ea"/>
              </a:rPr>
              <a:t>边缘，才使平均逆距离下降</a:t>
            </a:r>
            <a:r>
              <a:rPr lang="en-US" altLang="zh-CN" sz="1600" spc="100">
                <a:solidFill>
                  <a:schemeClr val="tx1"/>
                </a:solidFill>
                <a:uFillTx/>
                <a:sym typeface="+mn-ea"/>
              </a:rPr>
              <a:t>20%</a:t>
            </a:r>
            <a:r>
              <a:rPr lang="zh-CN" altLang="en-US" sz="1600" spc="100">
                <a:solidFill>
                  <a:schemeClr val="tx1"/>
                </a:solidFill>
                <a:uFillTx/>
                <a:sym typeface="+mn-ea"/>
              </a:rPr>
              <a:t>不到，最大连通尺寸几乎没降</a:t>
            </a:r>
            <a:endParaRPr lang="zh-CN" altLang="en-US" sz="1600" spc="100">
              <a:solidFill>
                <a:schemeClr val="tx1"/>
              </a:solidFill>
              <a:uFillTx/>
              <a:sym typeface="+mn-ea"/>
            </a:endParaRPr>
          </a:p>
          <a:p>
            <a:pPr algn="l">
              <a:lnSpc>
                <a:spcPct val="200000"/>
              </a:lnSpc>
              <a:buNone/>
            </a:pPr>
            <a:endParaRPr lang="zh-CN" altLang="en-US" sz="1600" spc="100">
              <a:solidFill>
                <a:schemeClr val="tx1"/>
              </a:solidFill>
              <a:uFillTx/>
              <a:sym typeface="+mn-ea"/>
            </a:endParaRPr>
          </a:p>
        </p:txBody>
      </p:sp>
      <p:sp>
        <p:nvSpPr>
          <p:cNvPr id="10" name="文本框 9"/>
          <p:cNvSpPr txBox="1"/>
          <p:nvPr/>
        </p:nvSpPr>
        <p:spPr>
          <a:xfrm>
            <a:off x="139700" y="1311275"/>
            <a:ext cx="1403350" cy="2040255"/>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表格：摧毁1%的点或边后的网络状态（平均逆距离、最大连通分量尺寸）</a:t>
            </a:r>
            <a:endParaRPr lang="zh-CN" altLang="en-US" sz="1400" i="1">
              <a:solidFill>
                <a:schemeClr val="tx1">
                  <a:lumMod val="75000"/>
                  <a:lumOff val="25000"/>
                </a:schemeClr>
              </a:solidFill>
              <a:sym typeface="+mn-ea"/>
            </a:endParaRPr>
          </a:p>
        </p:txBody>
      </p:sp>
      <p:sp>
        <p:nvSpPr>
          <p:cNvPr id="11" name="文本框 10"/>
          <p:cNvSpPr txBox="1"/>
          <p:nvPr/>
        </p:nvSpPr>
        <p:spPr>
          <a:xfrm>
            <a:off x="139700" y="3684905"/>
            <a:ext cx="1076325" cy="2448560"/>
          </a:xfrm>
          <a:prstGeom prst="rect">
            <a:avLst/>
          </a:prstGeom>
          <a:noFill/>
        </p:spPr>
        <p:txBody>
          <a:bodyPr wrap="square" rtlCol="0" anchor="t">
            <a:noAutofit/>
          </a:bodyPr>
          <a:p>
            <a:pPr algn="l">
              <a:buClrTx/>
              <a:buSzTx/>
              <a:buFontTx/>
            </a:pPr>
            <a:r>
              <a:rPr lang="zh-CN" altLang="en-US" sz="1400" i="1">
                <a:solidFill>
                  <a:schemeClr val="tx1">
                    <a:lumMod val="75000"/>
                    <a:lumOff val="25000"/>
                  </a:schemeClr>
                </a:solidFill>
                <a:sym typeface="+mn-ea"/>
              </a:rPr>
              <a:t>图片：四种图形代表四种攻击下的平均逆距离变化，四种线条代表四种攻击下最大连通分量尺寸变化</a:t>
            </a:r>
            <a:endParaRPr lang="zh-CN" altLang="en-US" sz="1400" i="1">
              <a:solidFill>
                <a:schemeClr val="tx1">
                  <a:lumMod val="75000"/>
                  <a:lumOff val="25000"/>
                </a:schemeClr>
              </a:solidFill>
              <a:sym typeface="+mn-ea"/>
            </a:endParaRPr>
          </a:p>
        </p:txBody>
      </p:sp>
      <p:sp>
        <p:nvSpPr>
          <p:cNvPr id="12" name="矩形 11"/>
          <p:cNvSpPr/>
          <p:nvPr/>
        </p:nvSpPr>
        <p:spPr>
          <a:xfrm>
            <a:off x="1901825" y="2737485"/>
            <a:ext cx="2095500" cy="23812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custDataLst>
              <p:tags r:id="rId7"/>
            </p:custDataLst>
          </p:nvPr>
        </p:nvSpPr>
        <p:spPr>
          <a:xfrm>
            <a:off x="7391400" y="2737485"/>
            <a:ext cx="3333115" cy="23812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716655" y="1223010"/>
            <a:ext cx="8319135" cy="1917065"/>
          </a:xfrm>
          <a:prstGeom prst="rect">
            <a:avLst/>
          </a:prstGeom>
        </p:spPr>
      </p:pic>
      <p:sp>
        <p:nvSpPr>
          <p:cNvPr id="2" name="矩形 1"/>
          <p:cNvSpPr/>
          <p:nvPr/>
        </p:nvSpPr>
        <p:spPr>
          <a:xfrm>
            <a:off x="3789680" y="2747010"/>
            <a:ext cx="8159750" cy="21907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4171950" y="3274060"/>
            <a:ext cx="7543165" cy="3420745"/>
          </a:xfrm>
          <a:prstGeom prst="rect">
            <a:avLst/>
          </a:prstGeom>
          <a:noFill/>
        </p:spPr>
        <p:txBody>
          <a:bodyPr wrap="square" rtlCol="0" anchor="t">
            <a:noAutofit/>
          </a:bodyPr>
          <a:p>
            <a:pPr indent="457200" algn="l">
              <a:lnSpc>
                <a:spcPct val="150000"/>
              </a:lnSpc>
            </a:pPr>
            <a:r>
              <a:rPr lang="zh-CN" altLang="en-US" spc="100">
                <a:solidFill>
                  <a:schemeClr val="tx1"/>
                </a:solidFill>
                <a:uFillTx/>
                <a:sym typeface="+mn-ea"/>
              </a:rPr>
              <a:t>CSF 模型是 BA 的扩展，增加了三元组步骤，允许模型生成具有更高聚类系数的图。然而，事实证明，这个聚类步骤给网络带来了严重的漏洞。该漏洞引起的网络脆弱性，很可能是由于攻击了</a:t>
            </a:r>
            <a:r>
              <a:rPr lang="en-US" altLang="zh-CN" spc="100">
                <a:solidFill>
                  <a:schemeClr val="tx1"/>
                </a:solidFill>
                <a:uFillTx/>
                <a:sym typeface="+mn-ea"/>
              </a:rPr>
              <a:t>  </a:t>
            </a:r>
            <a:r>
              <a:rPr lang="zh-CN" altLang="en-US" spc="100">
                <a:solidFill>
                  <a:schemeClr val="tx1"/>
                </a:solidFill>
                <a:uFillTx/>
                <a:sym typeface="+mn-ea"/>
              </a:rPr>
              <a:t>附着有许多三元组的重要顶点</a:t>
            </a:r>
            <a:r>
              <a:rPr lang="en-US" altLang="zh-CN" spc="100">
                <a:solidFill>
                  <a:schemeClr val="tx1"/>
                </a:solidFill>
                <a:uFillTx/>
                <a:sym typeface="+mn-ea"/>
              </a:rPr>
              <a:t>  </a:t>
            </a:r>
            <a:r>
              <a:rPr lang="zh-CN" altLang="en-US" spc="100">
                <a:solidFill>
                  <a:schemeClr val="tx1"/>
                </a:solidFill>
                <a:uFillTx/>
                <a:sym typeface="+mn-ea"/>
              </a:rPr>
              <a:t>所引起的。</a:t>
            </a:r>
            <a:endParaRPr lang="zh-CN" altLang="en-US" spc="100">
              <a:solidFill>
                <a:schemeClr val="tx1"/>
              </a:solidFill>
              <a:uFillTx/>
              <a:sym typeface="+mn-ea"/>
            </a:endParaRPr>
          </a:p>
          <a:p>
            <a:pPr algn="l">
              <a:lnSpc>
                <a:spcPct val="150000"/>
              </a:lnSpc>
            </a:pPr>
            <a:endParaRPr lang="zh-CN" altLang="en-US" spc="100">
              <a:solidFill>
                <a:schemeClr val="tx1"/>
              </a:solidFill>
              <a:uFillTx/>
              <a:sym typeface="+mn-ea"/>
            </a:endParaRPr>
          </a:p>
          <a:p>
            <a:pPr indent="457200" algn="l">
              <a:lnSpc>
                <a:spcPct val="150000"/>
              </a:lnSpc>
            </a:pPr>
            <a:r>
              <a:rPr lang="zh-CN" altLang="en-US" spc="100">
                <a:solidFill>
                  <a:schemeClr val="tx1"/>
                </a:solidFill>
                <a:uFillTx/>
                <a:sym typeface="+mn-ea"/>
              </a:rPr>
              <a:t>与 BA 图类似，CSF 图似乎比基于节点的攻击更能抵抗基于边缘的攻击。然而，当然，他仍然比 BA 模型更容易受到基于 RD 的边缘攻击。</a:t>
            </a:r>
            <a:endParaRPr lang="zh-CN" altLang="en-US" spc="100">
              <a:solidFill>
                <a:schemeClr val="tx1"/>
              </a:solidFill>
              <a:uFillTx/>
              <a:sym typeface="+mn-ea"/>
            </a:endParaRPr>
          </a:p>
        </p:txBody>
      </p:sp>
      <p:pic>
        <p:nvPicPr>
          <p:cNvPr id="4" name="图片 3"/>
          <p:cNvPicPr>
            <a:picLocks noChangeAspect="1"/>
          </p:cNvPicPr>
          <p:nvPr>
            <p:custDataLst>
              <p:tags r:id="rId5"/>
            </p:custDataLst>
          </p:nvPr>
        </p:nvPicPr>
        <p:blipFill>
          <a:blip r:embed="rId6"/>
          <a:stretch>
            <a:fillRect/>
          </a:stretch>
        </p:blipFill>
        <p:spPr>
          <a:xfrm>
            <a:off x="-284480" y="1223010"/>
            <a:ext cx="4001135" cy="2541270"/>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200025" y="3956050"/>
            <a:ext cx="3989705" cy="253428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三、故障和攻击</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攻击类型</a:t>
            </a:r>
            <a:r>
              <a:rPr lang="en-US" altLang="zh-CN" sz="2400" dirty="0">
                <a:solidFill>
                  <a:schemeClr val="bg1"/>
                </a:solidFill>
                <a:latin typeface="微软雅黑" panose="020B0503020204020204" pitchFamily="34" charset="-122"/>
                <a:ea typeface="微软雅黑" panose="020B0503020204020204" pitchFamily="34" charset="-122"/>
              </a:rPr>
              <a:t> </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3251200" y="1123950"/>
            <a:ext cx="5276850" cy="2876550"/>
          </a:xfrm>
          <a:prstGeom prst="rect">
            <a:avLst/>
          </a:prstGeom>
        </p:spPr>
      </p:pic>
      <p:sp>
        <p:nvSpPr>
          <p:cNvPr id="11" name="文本框 10"/>
          <p:cNvSpPr txBox="1"/>
          <p:nvPr/>
        </p:nvSpPr>
        <p:spPr>
          <a:xfrm>
            <a:off x="988695" y="4173855"/>
            <a:ext cx="10215245" cy="2584450"/>
          </a:xfrm>
          <a:prstGeom prst="rect">
            <a:avLst/>
          </a:prstGeom>
          <a:noFill/>
        </p:spPr>
        <p:txBody>
          <a:bodyPr wrap="square" rtlCol="0" anchor="t">
            <a:spAutoFit/>
          </a:bodyPr>
          <a:p>
            <a:pPr indent="457200">
              <a:lnSpc>
                <a:spcPct val="150000"/>
              </a:lnSpc>
            </a:pPr>
            <a:r>
              <a:rPr lang="zh-CN" altLang="en-US" spc="100">
                <a:solidFill>
                  <a:schemeClr val="tx1"/>
                </a:solidFill>
                <a:uFillTx/>
              </a:rPr>
              <a:t>虽然我们已经研究了两种基于中心性的网络攻击方法——节点度中心性和介数中心性，但实际上还存在许多其他的选择。这些选择包括：PageRank，紧密中心性，特征向量中心性和Katz中心性。然而，已经有研究证明，在对网络进行定向攻击时，许多这样的中心性评分方法产生的结果高度相关。根据相似度，中心性度量最常见的三个分类如下：(PageRank，介数中心性)，(Katz中心性，特征向量中心性)和(紧密中心性，度中心性)。因此，针对攻击的相关研究可能会希望从不同的分类中考虑评估攻击，以避免相似的攻击模式。</a:t>
            </a:r>
            <a:endParaRPr lang="zh-CN" altLang="en-US" spc="100">
              <a:solidFill>
                <a:schemeClr val="tx1"/>
              </a:solidFill>
              <a:uFillTx/>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四、网络防御</a:t>
            </a:r>
            <a:r>
              <a:rPr lang="en-US" altLang="zh-CN" sz="2400" dirty="0">
                <a:solidFill>
                  <a:schemeClr val="bg1"/>
                </a:solidFill>
                <a:latin typeface="微软雅黑" panose="020B0503020204020204" pitchFamily="34" charset="-122"/>
                <a:ea typeface="微软雅黑" panose="020B0503020204020204" pitchFamily="34" charset="-122"/>
              </a:rPr>
              <a:t> </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782320" y="1305560"/>
            <a:ext cx="10214610" cy="972820"/>
          </a:xfrm>
          <a:prstGeom prst="rect">
            <a:avLst/>
          </a:prstGeom>
          <a:noFill/>
        </p:spPr>
        <p:txBody>
          <a:bodyPr wrap="square" rtlCol="0" anchor="t">
            <a:noAutofit/>
          </a:bodyPr>
          <a:p>
            <a:pPr indent="0" algn="ctr"/>
            <a:r>
              <a:rPr lang="zh-CN" altLang="en-US"/>
              <a:t>了解了网络的属性以及期望防范的攻击类型，</a:t>
            </a:r>
            <a:r>
              <a:rPr lang="zh-CN" altLang="en-US">
                <a:sym typeface="+mn-ea"/>
              </a:rPr>
              <a:t>就可以开始研究特定网络的最佳防御机制</a:t>
            </a:r>
            <a:r>
              <a:rPr lang="zh-CN" altLang="en-US"/>
              <a:t>。</a:t>
            </a:r>
            <a:endParaRPr lang="zh-CN" altLang="en-US"/>
          </a:p>
          <a:p>
            <a:pPr algn="ctr"/>
            <a:r>
              <a:rPr lang="zh-CN" altLang="en-US"/>
              <a:t>文章概述了用于改进网络防御的</a:t>
            </a:r>
            <a:r>
              <a:rPr lang="zh-CN" altLang="en-US">
                <a:solidFill>
                  <a:srgbClr val="FF0000"/>
                </a:solidFill>
              </a:rPr>
              <a:t>独立启发式方法</a:t>
            </a:r>
            <a:r>
              <a:rPr lang="zh-CN" altLang="en-US"/>
              <a:t>和</a:t>
            </a:r>
            <a:r>
              <a:rPr lang="zh-CN" altLang="en-US">
                <a:solidFill>
                  <a:srgbClr val="FF0000"/>
                </a:solidFill>
              </a:rPr>
              <a:t>基于优化的网络防御技术</a:t>
            </a:r>
            <a:endParaRPr lang="zh-CN" altLang="en-US">
              <a:solidFill>
                <a:srgbClr val="FF0000"/>
              </a:solidFill>
            </a:endParaRPr>
          </a:p>
          <a:p>
            <a:pPr algn="ctr"/>
            <a:endParaRPr lang="zh-CN" altLang="en-US"/>
          </a:p>
          <a:p>
            <a:pPr algn="ctr"/>
            <a:endParaRPr lang="zh-CN" altLang="en-US">
              <a:solidFill>
                <a:srgbClr val="FF0000"/>
              </a:solidFill>
            </a:endParaRPr>
          </a:p>
        </p:txBody>
      </p:sp>
      <p:sp>
        <p:nvSpPr>
          <p:cNvPr id="3" name="文本框 2"/>
          <p:cNvSpPr txBox="1"/>
          <p:nvPr/>
        </p:nvSpPr>
        <p:spPr>
          <a:xfrm>
            <a:off x="782320" y="2647315"/>
            <a:ext cx="4115435" cy="2306955"/>
          </a:xfrm>
          <a:prstGeom prst="rect">
            <a:avLst/>
          </a:prstGeom>
          <a:noFill/>
        </p:spPr>
        <p:txBody>
          <a:bodyPr wrap="square" rtlCol="0" anchor="t">
            <a:spAutoFit/>
          </a:bodyPr>
          <a:p>
            <a:r>
              <a:rPr lang="zh-CN" altLang="en-US"/>
              <a:t>"Measure Independent Heuristics"是一种基于启发式的方法，它不依赖于特定的度量或指标。这种方法通过对网络进行修改或改进来提高网络的鲁棒性，而不考虑具体的度量或指标。使用这种方法，可以尝试不同的策略和技术来增强网络的防御能力，而无需依赖特定的度量。</a:t>
            </a:r>
            <a:endParaRPr lang="zh-CN" altLang="en-US"/>
          </a:p>
        </p:txBody>
      </p:sp>
      <p:sp>
        <p:nvSpPr>
          <p:cNvPr id="4" name="文本框 3"/>
          <p:cNvSpPr txBox="1"/>
          <p:nvPr/>
        </p:nvSpPr>
        <p:spPr>
          <a:xfrm>
            <a:off x="7191375" y="2647315"/>
            <a:ext cx="3933825" cy="2584450"/>
          </a:xfrm>
          <a:prstGeom prst="rect">
            <a:avLst/>
          </a:prstGeom>
          <a:noFill/>
        </p:spPr>
        <p:txBody>
          <a:bodyPr wrap="square" rtlCol="0" anchor="t">
            <a:spAutoFit/>
          </a:bodyPr>
          <a:p>
            <a:r>
              <a:rPr lang="zh-CN" altLang="en-US"/>
              <a:t>"Optimization Based Techniques"是一种基于优化的方法，它通过修改网络的结构或参数来</a:t>
            </a:r>
            <a:r>
              <a:rPr lang="zh-CN" altLang="en-US">
                <a:solidFill>
                  <a:srgbClr val="FF0000"/>
                </a:solidFill>
              </a:rPr>
              <a:t>优化一个目标函数</a:t>
            </a:r>
            <a:r>
              <a:rPr lang="zh-CN" altLang="en-US"/>
              <a:t>，以提高网络的鲁棒性。这些方法通常需要定义一个明确的度量或指标作为目标函数，并使用优化算法来搜索最佳解决方案。通过优化目标函数，可以找到对特定度量或指标具有最优性能的网络配置。</a:t>
            </a:r>
            <a:endParaRPr lang="zh-CN" altLang="en-US"/>
          </a:p>
        </p:txBody>
      </p:sp>
      <p:sp>
        <p:nvSpPr>
          <p:cNvPr id="6" name="文本框 5"/>
          <p:cNvSpPr txBox="1"/>
          <p:nvPr/>
        </p:nvSpPr>
        <p:spPr>
          <a:xfrm>
            <a:off x="782320" y="5682615"/>
            <a:ext cx="10213975" cy="645160"/>
          </a:xfrm>
          <a:prstGeom prst="rect">
            <a:avLst/>
          </a:prstGeom>
          <a:noFill/>
        </p:spPr>
        <p:txBody>
          <a:bodyPr wrap="square" rtlCol="0" anchor="t">
            <a:spAutoFit/>
          </a:bodyPr>
          <a:p>
            <a:pPr indent="0" algn="ctr"/>
            <a:r>
              <a:rPr lang="zh-CN" altLang="en-US">
                <a:sym typeface="+mn-ea"/>
              </a:rPr>
              <a:t>并将每种技术都分类，具体取决于它是否通过</a:t>
            </a:r>
            <a:endParaRPr lang="zh-CN" altLang="en-US">
              <a:sym typeface="+mn-ea"/>
            </a:endParaRPr>
          </a:p>
          <a:p>
            <a:pPr indent="0" algn="ctr"/>
            <a:r>
              <a:rPr lang="zh-CN" altLang="en-US">
                <a:solidFill>
                  <a:srgbClr val="FF0000"/>
                </a:solidFill>
                <a:sym typeface="+mn-ea"/>
              </a:rPr>
              <a:t>(i) 边缘添加、(ii) 边缘重新布线或 (iii) 识别重要节点和网络中的边缘以监视可疑活动。</a:t>
            </a:r>
            <a:endParaRPr lang="zh-CN" altLang="en-US">
              <a:solidFill>
                <a:srgbClr val="FF0000"/>
              </a:solidFill>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四、网络防御</a:t>
            </a:r>
            <a:r>
              <a:rPr lang="en-US" altLang="zh-CN" sz="2400" b="1" dirty="0">
                <a:solidFill>
                  <a:schemeClr val="bg1"/>
                </a:solidFill>
                <a:latin typeface="微软雅黑" panose="020B0503020204020204" pitchFamily="34" charset="-122"/>
                <a:ea typeface="微软雅黑" panose="020B0503020204020204" pitchFamily="34" charset="-122"/>
                <a:sym typeface="+mn-ea"/>
              </a:rPr>
              <a:t> </a:t>
            </a:r>
            <a:r>
              <a:rPr lang="en-US" altLang="zh-CN" sz="2400" dirty="0">
                <a:solidFill>
                  <a:schemeClr val="bg1"/>
                </a:solidFill>
                <a:latin typeface="微软雅黑" panose="020B0503020204020204" pitchFamily="34" charset="-122"/>
                <a:ea typeface="微软雅黑" panose="020B0503020204020204" pitchFamily="34" charset="-122"/>
                <a:sym typeface="+mn-ea"/>
              </a:rPr>
              <a:t>— — 独立启发式方法</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561340" y="1264285"/>
            <a:ext cx="3261360" cy="5077460"/>
          </a:xfrm>
          <a:prstGeom prst="rect">
            <a:avLst/>
          </a:prstGeom>
          <a:noFill/>
        </p:spPr>
        <p:txBody>
          <a:bodyPr wrap="square" rtlCol="0" anchor="t">
            <a:spAutoFit/>
          </a:bodyPr>
          <a:p>
            <a:r>
              <a:rPr lang="en-US" altLang="zh-CN" b="1"/>
              <a:t>1</a:t>
            </a:r>
            <a:r>
              <a:rPr lang="zh-CN" altLang="en-US" b="1"/>
              <a:t>、边缘添加</a:t>
            </a:r>
            <a:endParaRPr lang="zh-CN" altLang="en-US" b="1"/>
          </a:p>
          <a:p>
            <a:endParaRPr lang="zh-CN" altLang="en-US" b="1"/>
          </a:p>
          <a:p>
            <a:pPr indent="457200"/>
            <a:r>
              <a:rPr lang="zh-CN" altLang="en-US"/>
              <a:t>边缘添加通常会比边缘重新布线产生额外的成本，但是，它几乎总是提供更好的结果。在 [3] 中，他们表明，在网络鲁棒性 最大连通尺寸 和 平均逆距离 的两个度量上，边缘添加优于所有提出的边缘重新布线方案。此外，他们发现并非所有边缘添加技术都是相同的，并且</a:t>
            </a:r>
            <a:r>
              <a:rPr lang="en-US" altLang="zh-CN"/>
              <a:t> </a:t>
            </a:r>
            <a:r>
              <a:rPr lang="zh-CN" altLang="en-US">
                <a:solidFill>
                  <a:srgbClr val="FF0000"/>
                </a:solidFill>
              </a:rPr>
              <a:t>优先边缘添加</a:t>
            </a:r>
            <a:r>
              <a:rPr lang="en-US" altLang="zh-CN">
                <a:solidFill>
                  <a:srgbClr val="FF0000"/>
                </a:solidFill>
              </a:rPr>
              <a:t> </a:t>
            </a:r>
            <a:r>
              <a:rPr lang="zh-CN" altLang="en-US">
                <a:solidFill>
                  <a:srgbClr val="FF0000"/>
                </a:solidFill>
              </a:rPr>
              <a:t>优于</a:t>
            </a:r>
            <a:r>
              <a:rPr lang="en-US" altLang="zh-CN">
                <a:solidFill>
                  <a:srgbClr val="FF0000"/>
                </a:solidFill>
              </a:rPr>
              <a:t> </a:t>
            </a:r>
            <a:r>
              <a:rPr lang="zh-CN" altLang="en-US">
                <a:solidFill>
                  <a:srgbClr val="FF0000"/>
                </a:solidFill>
              </a:rPr>
              <a:t>随机边缘添加</a:t>
            </a:r>
            <a:r>
              <a:rPr lang="zh-CN" altLang="en-US"/>
              <a:t>：</a:t>
            </a:r>
            <a:endParaRPr lang="zh-CN" altLang="en-US"/>
          </a:p>
          <a:p>
            <a:pPr indent="457200"/>
            <a:endParaRPr lang="zh-CN" altLang="en-US"/>
          </a:p>
          <a:p>
            <a:pPr marL="342900" indent="-342900">
              <a:buClr>
                <a:srgbClr val="00B050"/>
              </a:buClr>
              <a:buFont typeface="+mj-ea"/>
              <a:buAutoNum type="circleNumDbPlain"/>
            </a:pPr>
            <a:r>
              <a:rPr lang="zh-CN" altLang="en-US"/>
              <a:t>随机添加：添加连接两个随机节点的边</a:t>
            </a:r>
            <a:endParaRPr lang="zh-CN" altLang="en-US"/>
          </a:p>
          <a:p>
            <a:pPr marL="342900" indent="-342900">
              <a:buClr>
                <a:srgbClr val="00B050"/>
              </a:buClr>
              <a:buFont typeface="+mj-ea"/>
              <a:buAutoNum type="circleNumDbPlain"/>
            </a:pPr>
            <a:r>
              <a:rPr lang="zh-CN" altLang="en-US"/>
              <a:t>优先添加：通过连接度数最低的两个节点来添加边</a:t>
            </a:r>
            <a:endParaRPr lang="zh-CN" altLang="en-US"/>
          </a:p>
        </p:txBody>
      </p:sp>
      <p:pic>
        <p:nvPicPr>
          <p:cNvPr id="4" name="图片 3"/>
          <p:cNvPicPr>
            <a:picLocks noChangeAspect="1"/>
          </p:cNvPicPr>
          <p:nvPr>
            <p:custDataLst>
              <p:tags r:id="rId3"/>
            </p:custDataLst>
          </p:nvPr>
        </p:nvPicPr>
        <p:blipFill>
          <a:blip r:embed="rId4"/>
          <a:stretch>
            <a:fillRect/>
          </a:stretch>
        </p:blipFill>
        <p:spPr>
          <a:xfrm>
            <a:off x="3970020" y="1817370"/>
            <a:ext cx="8001000" cy="4248150"/>
          </a:xfrm>
          <a:prstGeom prst="rect">
            <a:avLst/>
          </a:prstGeom>
        </p:spPr>
      </p:pic>
      <p:sp>
        <p:nvSpPr>
          <p:cNvPr id="6" name="文本框 5"/>
          <p:cNvSpPr txBox="1"/>
          <p:nvPr/>
        </p:nvSpPr>
        <p:spPr>
          <a:xfrm>
            <a:off x="7746365" y="1506220"/>
            <a:ext cx="448310" cy="368300"/>
          </a:xfrm>
          <a:prstGeom prst="rect">
            <a:avLst/>
          </a:prstGeom>
          <a:noFill/>
        </p:spPr>
        <p:txBody>
          <a:bodyPr wrap="square" rtlCol="0" anchor="t">
            <a:spAutoFit/>
          </a:bodyPr>
          <a:p>
            <a:r>
              <a:rPr lang="zh-CN" altLang="en-US">
                <a:sym typeface="+mn-ea"/>
              </a:rPr>
              <a:t>[3]</a:t>
            </a:r>
            <a:endParaRPr lang="zh-CN" altLang="en-US">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82994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四、网络防御</a:t>
            </a:r>
            <a:r>
              <a:rPr lang="en-US" altLang="zh-CN" sz="2400" b="1" dirty="0">
                <a:solidFill>
                  <a:schemeClr val="bg1"/>
                </a:solidFill>
                <a:latin typeface="微软雅黑" panose="020B0503020204020204" pitchFamily="34" charset="-122"/>
                <a:ea typeface="微软雅黑" panose="020B0503020204020204" pitchFamily="34" charset="-122"/>
                <a:sym typeface="+mn-ea"/>
              </a:rPr>
              <a:t> </a:t>
            </a:r>
            <a:r>
              <a:rPr lang="en-US" altLang="zh-CN" sz="2400" dirty="0">
                <a:solidFill>
                  <a:schemeClr val="bg1"/>
                </a:solidFill>
                <a:latin typeface="微软雅黑" panose="020B0503020204020204" pitchFamily="34" charset="-122"/>
                <a:ea typeface="微软雅黑" panose="020B0503020204020204" pitchFamily="34" charset="-122"/>
                <a:sym typeface="+mn-ea"/>
              </a:rPr>
              <a:t>— — 独立启发式方法</a:t>
            </a:r>
            <a:endParaRPr lang="zh-CN" altLang="en-US"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sym typeface="+mn-ea"/>
              </a:rPr>
              <a:t> </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345440" y="1352550"/>
            <a:ext cx="11501120" cy="5123180"/>
          </a:xfrm>
          <a:prstGeom prst="rect">
            <a:avLst/>
          </a:prstGeom>
          <a:noFill/>
        </p:spPr>
        <p:txBody>
          <a:bodyPr wrap="square" rtlCol="0" anchor="t">
            <a:noAutofit/>
          </a:bodyPr>
          <a:p>
            <a:r>
              <a:rPr lang="zh-CN" altLang="en-US" b="1" spc="100"/>
              <a:t>2、 边缘重新布线</a:t>
            </a:r>
            <a:endParaRPr lang="zh-CN" altLang="en-US" b="1" spc="100"/>
          </a:p>
          <a:p>
            <a:pPr indent="0" fontAlgn="auto"/>
            <a:endParaRPr lang="zh-CN" altLang="en-US" b="1" spc="100"/>
          </a:p>
          <a:p>
            <a:pPr lvl="1" indent="0" fontAlgn="auto">
              <a:lnSpc>
                <a:spcPct val="100000"/>
              </a:lnSpc>
            </a:pPr>
            <a:r>
              <a:rPr lang="zh-CN" altLang="en-US" spc="100"/>
              <a:t>边缘重新布线是一种提高网络鲁棒性的流行技术，因为与添加边缘相比，它通常具有</a:t>
            </a:r>
            <a:r>
              <a:rPr lang="zh-CN" altLang="en-US" spc="100">
                <a:solidFill>
                  <a:srgbClr val="FF0000"/>
                </a:solidFill>
              </a:rPr>
              <a:t>较低的相关成本且效果较好</a:t>
            </a:r>
            <a:r>
              <a:rPr lang="zh-CN" altLang="en-US" spc="100"/>
              <a:t>。因此，文章研究了 [3] 中提出的 4 种边缘重新布线方法：</a:t>
            </a:r>
            <a:endParaRPr lang="zh-CN" altLang="en-US" spc="100"/>
          </a:p>
          <a:p>
            <a:pPr lvl="1" indent="0" fontAlgn="auto">
              <a:lnSpc>
                <a:spcPct val="100000"/>
              </a:lnSpc>
            </a:pPr>
            <a:endParaRPr lang="zh-CN" altLang="en-US" spc="100"/>
          </a:p>
          <a:p>
            <a:pPr marL="800100" lvl="1" indent="0" fontAlgn="auto">
              <a:lnSpc>
                <a:spcPct val="100000"/>
              </a:lnSpc>
              <a:buClr>
                <a:srgbClr val="00B050"/>
              </a:buClr>
              <a:buFont typeface="+mj-ea"/>
              <a:buAutoNum type="circleNumDbPlain" startAt="3"/>
            </a:pPr>
            <a:r>
              <a:rPr lang="zh-CN" altLang="en-US" spc="100"/>
              <a:t>随机边缘重连：随机删除一条边，再随机添加一条</a:t>
            </a:r>
            <a:endParaRPr lang="zh-CN" altLang="en-US" spc="100"/>
          </a:p>
          <a:p>
            <a:pPr marL="800100" lvl="1" indent="0" fontAlgn="auto">
              <a:lnSpc>
                <a:spcPct val="100000"/>
              </a:lnSpc>
              <a:buClr>
                <a:srgbClr val="00B050"/>
              </a:buClr>
              <a:buFont typeface="+mj-ea"/>
              <a:buAutoNum type="circleNumDbPlain" startAt="3"/>
            </a:pPr>
            <a:r>
              <a:rPr lang="zh-CN" altLang="en-US" spc="100"/>
              <a:t>随机邻居重连：随机选择一个节点，然后随机选择该节点与邻居相连的一条边删除，再在网络中随机添加一条边</a:t>
            </a:r>
            <a:endParaRPr lang="zh-CN" altLang="en-US" spc="100"/>
          </a:p>
          <a:p>
            <a:pPr marL="800100" lvl="1" indent="0" fontAlgn="auto">
              <a:lnSpc>
                <a:spcPct val="100000"/>
              </a:lnSpc>
              <a:buClr>
                <a:srgbClr val="00B050"/>
              </a:buClr>
              <a:buFont typeface="+mj-ea"/>
              <a:buAutoNum type="circleNumDbPlain" startAt="3"/>
            </a:pPr>
            <a:r>
              <a:rPr lang="zh-CN" altLang="en-US" spc="100"/>
              <a:t>优先重新布线：从度数最高的节点断开随机一条边，并将该边重新连接到随机节点</a:t>
            </a:r>
            <a:endParaRPr lang="zh-CN" altLang="en-US" spc="100"/>
          </a:p>
          <a:p>
            <a:pPr marL="800100" lvl="1" indent="0" fontAlgn="auto">
              <a:lnSpc>
                <a:spcPct val="100000"/>
              </a:lnSpc>
              <a:buClr>
                <a:srgbClr val="00B050"/>
              </a:buClr>
              <a:buFont typeface="+mj-ea"/>
              <a:buAutoNum type="circleNumDbPlain" startAt="3"/>
            </a:pPr>
            <a:r>
              <a:rPr lang="zh-CN" altLang="en-US" spc="100"/>
              <a:t>优先随机边重新连接：选择一条随机边，将其与较高度节点断开，然后将该边连接到随机节点</a:t>
            </a:r>
            <a:endParaRPr lang="zh-CN" altLang="en-US" spc="100"/>
          </a:p>
          <a:p>
            <a:pPr lvl="1" indent="0" fontAlgn="auto">
              <a:lnSpc>
                <a:spcPct val="100000"/>
              </a:lnSpc>
              <a:buClr>
                <a:srgbClr val="00B050"/>
              </a:buClr>
              <a:buFont typeface="+mj-ea"/>
              <a:buNone/>
            </a:pPr>
            <a:endParaRPr lang="zh-CN" altLang="en-US" spc="100"/>
          </a:p>
          <a:p>
            <a:pPr lvl="1" indent="0" fontAlgn="auto">
              <a:lnSpc>
                <a:spcPct val="100000"/>
              </a:lnSpc>
              <a:buClr>
                <a:srgbClr val="00B050"/>
              </a:buClr>
              <a:buFont typeface="+mj-ea"/>
              <a:buNone/>
            </a:pPr>
            <a:endParaRPr lang="zh-CN" altLang="en-US" spc="100"/>
          </a:p>
          <a:p>
            <a:pPr lvl="1" indent="0" fontAlgn="auto">
              <a:lnSpc>
                <a:spcPct val="100000"/>
              </a:lnSpc>
              <a:buClr>
                <a:srgbClr val="00B050"/>
              </a:buClr>
              <a:buFont typeface="+mj-ea"/>
              <a:buNone/>
            </a:pPr>
            <a:r>
              <a:rPr lang="zh-CN" altLang="en-US" spc="100">
                <a:sym typeface="+mn-ea"/>
              </a:rPr>
              <a:t>并且建议在三种不同级别的节点攻击下，通过</a:t>
            </a:r>
            <a:r>
              <a:rPr lang="en-US" altLang="zh-CN" spc="100">
                <a:sym typeface="+mn-ea"/>
              </a:rPr>
              <a:t> </a:t>
            </a:r>
            <a:r>
              <a:rPr lang="zh-CN" altLang="en-US" spc="100">
                <a:sym typeface="+mn-ea"/>
              </a:rPr>
              <a:t>平均逆距离</a:t>
            </a:r>
            <a:r>
              <a:rPr lang="en-US" altLang="zh-CN" spc="100">
                <a:sym typeface="+mn-ea"/>
              </a:rPr>
              <a:t> </a:t>
            </a:r>
            <a:r>
              <a:rPr lang="zh-CN" altLang="en-US" spc="100">
                <a:sym typeface="+mn-ea"/>
              </a:rPr>
              <a:t>和</a:t>
            </a:r>
            <a:r>
              <a:rPr lang="en-US" altLang="zh-CN" spc="100">
                <a:sym typeface="+mn-ea"/>
              </a:rPr>
              <a:t> </a:t>
            </a:r>
            <a:r>
              <a:rPr lang="zh-CN" altLang="en-US" spc="100">
                <a:sym typeface="+mn-ea"/>
              </a:rPr>
              <a:t>最大连通尺寸</a:t>
            </a:r>
            <a:r>
              <a:rPr lang="en-US" altLang="zh-CN" spc="100">
                <a:sym typeface="+mn-ea"/>
              </a:rPr>
              <a:t> </a:t>
            </a:r>
            <a:r>
              <a:rPr lang="zh-CN" altLang="en-US" spc="100">
                <a:sym typeface="+mn-ea"/>
              </a:rPr>
              <a:t>来衡量网络的鲁棒性。</a:t>
            </a:r>
            <a:endParaRPr lang="zh-CN" altLang="en-US" spc="100"/>
          </a:p>
          <a:p>
            <a:pPr lvl="1" indent="0" fontAlgn="auto">
              <a:lnSpc>
                <a:spcPct val="100000"/>
              </a:lnSpc>
              <a:buClr>
                <a:srgbClr val="00B050"/>
              </a:buClr>
              <a:buFont typeface="+mj-ea"/>
              <a:buNone/>
            </a:pPr>
            <a:r>
              <a:rPr lang="zh-CN" altLang="en-US" spc="100">
                <a:sym typeface="+mn-ea"/>
              </a:rPr>
              <a:t>当最大连通尺寸作为度量标准时，得出的结论是边缘重连最有效的方案顺序如下：</a:t>
            </a:r>
            <a:r>
              <a:rPr lang="zh-CN" altLang="en-US" spc="100">
                <a:solidFill>
                  <a:srgbClr val="00B050"/>
                </a:solidFill>
                <a:sym typeface="+mn-ea"/>
              </a:rPr>
              <a:t>5 &gt; （3</a:t>
            </a:r>
            <a:r>
              <a:rPr lang="en-US" altLang="zh-CN" spc="100">
                <a:solidFill>
                  <a:srgbClr val="00B050"/>
                </a:solidFill>
                <a:sym typeface="+mn-ea"/>
              </a:rPr>
              <a:t> &amp; </a:t>
            </a:r>
            <a:r>
              <a:rPr lang="zh-CN" altLang="en-US" spc="100">
                <a:solidFill>
                  <a:srgbClr val="00B050"/>
                </a:solidFill>
                <a:sym typeface="+mn-ea"/>
              </a:rPr>
              <a:t>6）&gt; 4</a:t>
            </a:r>
            <a:r>
              <a:rPr lang="zh-CN" altLang="en-US" spc="100">
                <a:sym typeface="+mn-ea"/>
              </a:rPr>
              <a:t>。</a:t>
            </a:r>
            <a:endParaRPr lang="zh-CN" altLang="en-US" spc="100"/>
          </a:p>
          <a:p>
            <a:pPr lvl="1" indent="0" fontAlgn="auto">
              <a:lnSpc>
                <a:spcPct val="100000"/>
              </a:lnSpc>
              <a:buClr>
                <a:srgbClr val="00B050"/>
              </a:buClr>
              <a:buFont typeface="+mj-ea"/>
              <a:buNone/>
            </a:pPr>
            <a:r>
              <a:rPr lang="zh-CN" altLang="en-US" spc="100">
                <a:sym typeface="+mn-ea"/>
              </a:rPr>
              <a:t>当平均逆距离作为度量标准时，发现方案</a:t>
            </a:r>
            <a:r>
              <a:rPr lang="zh-CN" altLang="en-US" spc="100">
                <a:solidFill>
                  <a:srgbClr val="00B050"/>
                </a:solidFill>
                <a:sym typeface="+mn-ea"/>
              </a:rPr>
              <a:t>（6）</a:t>
            </a:r>
            <a:r>
              <a:rPr lang="zh-CN" altLang="en-US" spc="100">
                <a:sym typeface="+mn-ea"/>
              </a:rPr>
              <a:t>能在少量的重连下最大地增加平均逆距离，而在大量边缘被重连的情况下，方案</a:t>
            </a:r>
            <a:r>
              <a:rPr lang="zh-CN" altLang="en-US" spc="100">
                <a:solidFill>
                  <a:srgbClr val="00B050"/>
                </a:solidFill>
                <a:sym typeface="+mn-ea"/>
              </a:rPr>
              <a:t>（3）</a:t>
            </a:r>
            <a:r>
              <a:rPr lang="zh-CN" altLang="en-US" spc="100">
                <a:sym typeface="+mn-ea"/>
              </a:rPr>
              <a:t>和方案</a:t>
            </a:r>
            <a:r>
              <a:rPr lang="zh-CN" altLang="en-US" spc="100">
                <a:solidFill>
                  <a:srgbClr val="00B050"/>
                </a:solidFill>
                <a:sym typeface="+mn-ea"/>
              </a:rPr>
              <a:t>（4）</a:t>
            </a:r>
            <a:r>
              <a:rPr lang="zh-CN" altLang="en-US" spc="100">
                <a:sym typeface="+mn-ea"/>
              </a:rPr>
              <a:t>的技术能给予平均逆距离最大的提升。</a:t>
            </a:r>
            <a:endParaRPr lang="zh-CN" altLang="en-US" spc="100"/>
          </a:p>
          <a:p>
            <a:pPr lvl="1" indent="0">
              <a:buClr>
                <a:srgbClr val="00B050"/>
              </a:buClr>
              <a:buFont typeface="+mj-ea"/>
              <a:buNone/>
            </a:pPr>
            <a:endParaRPr lang="zh-CN" altLang="en-US" spc="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82994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四、网络防御</a:t>
            </a:r>
            <a:r>
              <a:rPr lang="en-US" altLang="zh-CN" sz="2400" b="1" dirty="0">
                <a:solidFill>
                  <a:schemeClr val="bg1"/>
                </a:solidFill>
                <a:latin typeface="微软雅黑" panose="020B0503020204020204" pitchFamily="34" charset="-122"/>
                <a:ea typeface="微软雅黑" panose="020B0503020204020204" pitchFamily="34" charset="-122"/>
                <a:sym typeface="+mn-ea"/>
              </a:rPr>
              <a:t> </a:t>
            </a:r>
            <a:r>
              <a:rPr lang="en-US" altLang="zh-CN" sz="2400" dirty="0">
                <a:solidFill>
                  <a:schemeClr val="bg1"/>
                </a:solidFill>
                <a:latin typeface="微软雅黑" panose="020B0503020204020204" pitchFamily="34" charset="-122"/>
                <a:ea typeface="微软雅黑" panose="020B0503020204020204" pitchFamily="34" charset="-122"/>
                <a:sym typeface="+mn-ea"/>
              </a:rPr>
              <a:t>— — 独立启发式方法</a:t>
            </a:r>
            <a:endParaRPr lang="zh-CN" altLang="en-US"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sym typeface="+mn-ea"/>
              </a:rPr>
              <a:t> </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782320" y="1269365"/>
            <a:ext cx="10294620" cy="5077460"/>
          </a:xfrm>
          <a:prstGeom prst="rect">
            <a:avLst/>
          </a:prstGeom>
          <a:noFill/>
        </p:spPr>
        <p:txBody>
          <a:bodyPr wrap="square" rtlCol="0" anchor="t">
            <a:spAutoFit/>
          </a:bodyPr>
          <a:p>
            <a:pPr>
              <a:lnSpc>
                <a:spcPct val="200000"/>
              </a:lnSpc>
            </a:pPr>
            <a:r>
              <a:rPr lang="zh-CN" altLang="en-US" b="1" spc="100">
                <a:solidFill>
                  <a:schemeClr val="tx1"/>
                </a:solidFill>
                <a:uFillTx/>
              </a:rPr>
              <a:t>3、节点监控</a:t>
            </a:r>
            <a:endParaRPr lang="zh-CN" altLang="en-US" b="1" spc="100">
              <a:solidFill>
                <a:schemeClr val="tx1"/>
              </a:solidFill>
              <a:uFillTx/>
            </a:endParaRPr>
          </a:p>
          <a:p>
            <a:pPr lvl="1" indent="457200">
              <a:lnSpc>
                <a:spcPct val="200000"/>
              </a:lnSpc>
            </a:pPr>
            <a:r>
              <a:rPr spc="100">
                <a:solidFill>
                  <a:schemeClr val="tx1"/>
                </a:solidFill>
                <a:uFillTx/>
              </a:rPr>
              <a:t>许多基于中心性的技术，被用来攻击网络，同样也可以用来防御网络。实际上，如果你知道有</a:t>
            </a:r>
            <a:r>
              <a:rPr lang="zh-CN" spc="100">
                <a:solidFill>
                  <a:schemeClr val="tx1"/>
                </a:solidFill>
                <a:uFillTx/>
              </a:rPr>
              <a:t>攻击者</a:t>
            </a:r>
            <a:r>
              <a:rPr spc="100">
                <a:solidFill>
                  <a:schemeClr val="tx1"/>
                </a:solidFill>
                <a:uFillTx/>
              </a:rPr>
              <a:t>正在用这些方法攻击你的网络，你可以</a:t>
            </a:r>
            <a:r>
              <a:rPr spc="100">
                <a:solidFill>
                  <a:srgbClr val="FF0000"/>
                </a:solidFill>
                <a:uFillTx/>
              </a:rPr>
              <a:t>提前监控</a:t>
            </a:r>
            <a:r>
              <a:rPr lang="zh-CN" spc="100">
                <a:solidFill>
                  <a:srgbClr val="FF0000"/>
                </a:solidFill>
                <a:uFillTx/>
              </a:rPr>
              <a:t>相应</a:t>
            </a:r>
            <a:r>
              <a:rPr spc="100">
                <a:solidFill>
                  <a:srgbClr val="FF0000"/>
                </a:solidFill>
                <a:uFillTx/>
              </a:rPr>
              <a:t>的节点</a:t>
            </a:r>
            <a:r>
              <a:rPr spc="100">
                <a:solidFill>
                  <a:schemeClr val="tx1"/>
                </a:solidFill>
                <a:uFillTx/>
              </a:rPr>
              <a:t>。为此，可以利用一系列中心性衡量指标用于节点监控，包括：度中心性、介数中心性、PageRank、近邻中心性、特征向量中心性、Katz中心性等。虽然在这么多指标中选出最适合监控你网络的看起来可能会让人感到困惑，但实际上已经有研究表明，这些衡量指标之间存在着高度的相关性。最常见的中心性衡量指标的三个组合是：</a:t>
            </a:r>
            <a:r>
              <a:rPr spc="100">
                <a:solidFill>
                  <a:srgbClr val="FF0000"/>
                </a:solidFill>
                <a:uFillTx/>
              </a:rPr>
              <a:t>(PageRank, 介数中心性)，(Katz中心性, 特征向量中心性) 和 (近邻, 度)</a:t>
            </a:r>
            <a:r>
              <a:rPr spc="100">
                <a:solidFill>
                  <a:schemeClr val="tx1"/>
                </a:solidFill>
                <a:uFillTx/>
              </a:rPr>
              <a:t>。这样能够帮助减轻防御中选择中心性衡量指标的负担，</a:t>
            </a:r>
            <a:r>
              <a:rPr spc="100">
                <a:solidFill>
                  <a:srgbClr val="FF0000"/>
                </a:solidFill>
                <a:uFillTx/>
              </a:rPr>
              <a:t>排除那些冗余的和高度相关的衡量指标</a:t>
            </a:r>
            <a:r>
              <a:rPr spc="100">
                <a:solidFill>
                  <a:schemeClr val="tx1"/>
                </a:solidFill>
                <a:uFillTx/>
              </a:rPr>
              <a:t>。</a:t>
            </a:r>
            <a:endParaRPr spc="100">
              <a:solidFill>
                <a:schemeClr val="tx1"/>
              </a:solidFill>
              <a:uFillTx/>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四、网络防御</a:t>
            </a:r>
            <a:r>
              <a:rPr lang="en-US" altLang="zh-CN" sz="2400" b="1" dirty="0">
                <a:solidFill>
                  <a:schemeClr val="bg1"/>
                </a:solidFill>
                <a:latin typeface="微软雅黑" panose="020B0503020204020204" pitchFamily="34" charset="-122"/>
                <a:ea typeface="微软雅黑" panose="020B0503020204020204" pitchFamily="34" charset="-122"/>
                <a:sym typeface="+mn-ea"/>
              </a:rPr>
              <a:t> </a:t>
            </a:r>
            <a:r>
              <a:rPr lang="en-US" altLang="zh-CN" sz="2400" dirty="0">
                <a:solidFill>
                  <a:schemeClr val="bg1"/>
                </a:solidFill>
                <a:latin typeface="微软雅黑" panose="020B0503020204020204" pitchFamily="34" charset="-122"/>
                <a:ea typeface="微软雅黑" panose="020B0503020204020204" pitchFamily="34" charset="-122"/>
                <a:sym typeface="+mn-ea"/>
              </a:rPr>
              <a:t>— — </a:t>
            </a:r>
            <a:r>
              <a:rPr lang="zh-CN" altLang="en-US" sz="2400" dirty="0">
                <a:solidFill>
                  <a:schemeClr val="bg1"/>
                </a:solidFill>
                <a:latin typeface="微软雅黑" panose="020B0503020204020204" pitchFamily="34" charset="-122"/>
                <a:ea typeface="微软雅黑" panose="020B0503020204020204" pitchFamily="34" charset="-122"/>
                <a:sym typeface="+mn-ea"/>
              </a:rPr>
              <a:t>基于优化方法</a:t>
            </a:r>
            <a:r>
              <a:rPr lang="en-US" altLang="zh-CN" sz="2400" dirty="0">
                <a:solidFill>
                  <a:schemeClr val="bg1"/>
                </a:solidFill>
                <a:latin typeface="微软雅黑" panose="020B0503020204020204" pitchFamily="34" charset="-122"/>
                <a:ea typeface="微软雅黑" panose="020B0503020204020204" pitchFamily="34" charset="-122"/>
                <a:sym typeface="+mn-ea"/>
              </a:rPr>
              <a:t> </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3" name="文本框 2"/>
          <p:cNvSpPr txBox="1"/>
          <p:nvPr/>
        </p:nvSpPr>
        <p:spPr>
          <a:xfrm>
            <a:off x="568960" y="1289685"/>
            <a:ext cx="4150995" cy="5222875"/>
          </a:xfrm>
          <a:prstGeom prst="rect">
            <a:avLst/>
          </a:prstGeom>
          <a:noFill/>
        </p:spPr>
        <p:txBody>
          <a:bodyPr wrap="square" rtlCol="0" anchor="t">
            <a:noAutofit/>
          </a:bodyPr>
          <a:p>
            <a:r>
              <a:rPr lang="zh-CN" altLang="en-US" b="1"/>
              <a:t>1、边缘重新布线</a:t>
            </a:r>
            <a:endParaRPr lang="zh-CN" altLang="en-US" b="1"/>
          </a:p>
          <a:p>
            <a:endParaRPr lang="zh-CN" altLang="en-US" b="1"/>
          </a:p>
          <a:p>
            <a:pPr indent="457200">
              <a:lnSpc>
                <a:spcPct val="100000"/>
              </a:lnSpc>
            </a:pPr>
            <a:r>
              <a:rPr lang="zh-CN" altLang="en-US" spc="100">
                <a:solidFill>
                  <a:schemeClr val="tx1"/>
                </a:solidFill>
                <a:uFillTx/>
              </a:rPr>
              <a:t>对于这一部分，文章主要关注</a:t>
            </a:r>
            <a:r>
              <a:rPr lang="en-US" altLang="zh-CN" spc="100">
                <a:solidFill>
                  <a:schemeClr val="tx1"/>
                </a:solidFill>
                <a:uFillTx/>
              </a:rPr>
              <a:t>Hau Chan</a:t>
            </a:r>
            <a:r>
              <a:rPr lang="zh-CN" altLang="en-US" spc="100">
                <a:solidFill>
                  <a:schemeClr val="tx1"/>
                </a:solidFill>
                <a:uFillTx/>
              </a:rPr>
              <a:t>等人提出的基于优化的边缘重连方法。在这项工作中，他们提出了一个EDGEREWIRE算法，该算法</a:t>
            </a:r>
            <a:r>
              <a:rPr lang="zh-CN" altLang="en-US" spc="100">
                <a:solidFill>
                  <a:srgbClr val="FF0000"/>
                </a:solidFill>
                <a:uFillTx/>
              </a:rPr>
              <a:t>根据给定的预算最大化一个特定的谱鲁棒性度量</a:t>
            </a:r>
            <a:r>
              <a:rPr lang="zh-CN" altLang="en-US" spc="100">
                <a:solidFill>
                  <a:schemeClr val="tx1"/>
                </a:solidFill>
                <a:uFillTx/>
              </a:rPr>
              <a:t>。此外，他们只允许基于</a:t>
            </a:r>
            <a:r>
              <a:rPr lang="zh-CN" altLang="en-US" spc="100">
                <a:solidFill>
                  <a:srgbClr val="FF0000"/>
                </a:solidFill>
                <a:uFillTx/>
              </a:rPr>
              <a:t>保持度不变的边缘</a:t>
            </a:r>
            <a:r>
              <a:rPr lang="zh-CN" altLang="en-US" spc="100">
                <a:solidFill>
                  <a:schemeClr val="tx1"/>
                </a:solidFill>
                <a:uFillTx/>
              </a:rPr>
              <a:t>重连进行修改，以确保节点上的负载保持不变。总的来说，他们允许EDGEREWIRE操作六种谱度量</a:t>
            </a:r>
            <a:r>
              <a:rPr lang="zh-CN" altLang="en-US" spc="100">
                <a:solidFill>
                  <a:schemeClr val="tx1"/>
                </a:solidFill>
                <a:uFillTx/>
              </a:rPr>
              <a:t>方法，包括：谱半径、谱间隙、自然连通性、代数连通性、有效电阻和生成树的数量。将EDGEREWIRE与14个数据集上的一系列基于启发式的边缘重连方法进行比较，他们发现，在测量优化的谱参数时，所提议的方法明显优于基于启发式的方法。</a:t>
            </a:r>
            <a:endParaRPr lang="zh-CN" altLang="en-US" spc="100">
              <a:solidFill>
                <a:schemeClr val="tx1"/>
              </a:solidFill>
              <a:uFillTx/>
            </a:endParaRPr>
          </a:p>
        </p:txBody>
      </p:sp>
      <p:pic>
        <p:nvPicPr>
          <p:cNvPr id="4" name="图片 3"/>
          <p:cNvPicPr>
            <a:picLocks noChangeAspect="1"/>
          </p:cNvPicPr>
          <p:nvPr>
            <p:custDataLst>
              <p:tags r:id="rId3"/>
            </p:custDataLst>
          </p:nvPr>
        </p:nvPicPr>
        <p:blipFill>
          <a:blip r:embed="rId4"/>
          <a:stretch>
            <a:fillRect/>
          </a:stretch>
        </p:blipFill>
        <p:spPr>
          <a:xfrm>
            <a:off x="5290820" y="1737995"/>
            <a:ext cx="6696075" cy="42195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1084" y="436429"/>
            <a:ext cx="358622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a:t>
            </a:r>
            <a:r>
              <a:rPr lang="zh-CN" altLang="en-US" sz="2400" b="1" dirty="0">
                <a:solidFill>
                  <a:schemeClr val="bg1"/>
                </a:solidFill>
                <a:latin typeface="微软雅黑" panose="020B0503020204020204" pitchFamily="34" charset="-122"/>
                <a:ea typeface="微软雅黑" panose="020B0503020204020204" pitchFamily="34" charset="-122"/>
              </a:rPr>
              <a:t>前情提要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6" y="330181"/>
            <a:ext cx="700966" cy="700966"/>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358140" y="1476375"/>
            <a:ext cx="11475085" cy="479298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四、网络防御</a:t>
            </a:r>
            <a:r>
              <a:rPr lang="en-US" altLang="zh-CN" sz="2400" b="1" dirty="0">
                <a:solidFill>
                  <a:schemeClr val="bg1"/>
                </a:solidFill>
                <a:latin typeface="微软雅黑" panose="020B0503020204020204" pitchFamily="34" charset="-122"/>
                <a:ea typeface="微软雅黑" panose="020B0503020204020204" pitchFamily="34" charset="-122"/>
                <a:sym typeface="+mn-ea"/>
              </a:rPr>
              <a:t> </a:t>
            </a:r>
            <a:r>
              <a:rPr lang="en-US" altLang="zh-CN" sz="2400" dirty="0">
                <a:solidFill>
                  <a:schemeClr val="bg1"/>
                </a:solidFill>
                <a:latin typeface="微软雅黑" panose="020B0503020204020204" pitchFamily="34" charset="-122"/>
                <a:ea typeface="微软雅黑" panose="020B0503020204020204" pitchFamily="34" charset="-122"/>
                <a:sym typeface="+mn-ea"/>
              </a:rPr>
              <a:t>— — </a:t>
            </a:r>
            <a:r>
              <a:rPr lang="zh-CN" altLang="en-US" sz="2400" dirty="0">
                <a:solidFill>
                  <a:schemeClr val="bg1"/>
                </a:solidFill>
                <a:latin typeface="微软雅黑" panose="020B0503020204020204" pitchFamily="34" charset="-122"/>
                <a:ea typeface="微软雅黑" panose="020B0503020204020204" pitchFamily="34" charset="-122"/>
                <a:sym typeface="+mn-ea"/>
              </a:rPr>
              <a:t>基于优化方法</a:t>
            </a:r>
            <a:r>
              <a:rPr lang="en-US" altLang="zh-CN" sz="2400" dirty="0">
                <a:solidFill>
                  <a:schemeClr val="bg1"/>
                </a:solidFill>
                <a:latin typeface="微软雅黑" panose="020B0503020204020204" pitchFamily="34" charset="-122"/>
                <a:ea typeface="微软雅黑" panose="020B0503020204020204" pitchFamily="34" charset="-122"/>
                <a:sym typeface="+mn-ea"/>
              </a:rPr>
              <a:t> </a:t>
            </a:r>
            <a:r>
              <a:rPr lang="en-US" altLang="zh-CN" sz="2400" dirty="0">
                <a:solidFill>
                  <a:schemeClr val="bg1"/>
                </a:solidFill>
                <a:latin typeface="微软雅黑" panose="020B0503020204020204" pitchFamily="34" charset="-122"/>
                <a:ea typeface="微软雅黑" panose="020B0503020204020204" pitchFamily="34" charset="-122"/>
                <a:sym typeface="+mn-ea"/>
              </a:rPr>
              <a:t> </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782320" y="1207135"/>
            <a:ext cx="10661015" cy="3692525"/>
          </a:xfrm>
          <a:prstGeom prst="rect">
            <a:avLst/>
          </a:prstGeom>
          <a:noFill/>
        </p:spPr>
        <p:txBody>
          <a:bodyPr wrap="square" rtlCol="0" anchor="t">
            <a:spAutoFit/>
          </a:bodyPr>
          <a:p>
            <a:r>
              <a:rPr lang="en-US" altLang="zh-CN" b="1"/>
              <a:t>2</a:t>
            </a:r>
            <a:r>
              <a:rPr lang="zh-CN" altLang="en-US" b="1"/>
              <a:t>、节点监控</a:t>
            </a:r>
            <a:endParaRPr lang="zh-CN" altLang="en-US" b="1"/>
          </a:p>
          <a:p>
            <a:endParaRPr lang="zh-CN" altLang="en-US" b="1"/>
          </a:p>
          <a:p>
            <a:pPr indent="457200"/>
            <a:r>
              <a:rPr lang="zh-CN" altLang="en-US"/>
              <a:t>这一部分文章主要关注对基于优化的节点监测技术进行研究，特别关注Tong等人的工作[4]。在他们的工作中，提出了一个针对网络防御病毒传播的三步过程：</a:t>
            </a:r>
            <a:endParaRPr lang="zh-CN" altLang="en-US"/>
          </a:p>
          <a:p>
            <a:pPr marL="1314450" lvl="2" indent="-400050">
              <a:buFont typeface="+mj-ea"/>
              <a:buAutoNum type="circleNumDbPlain"/>
            </a:pPr>
            <a:r>
              <a:rPr lang="zh-CN" altLang="en-US"/>
              <a:t>通过谱半径评估网络的病毒传播易感性</a:t>
            </a:r>
            <a:endParaRPr lang="zh-CN" altLang="en-US"/>
          </a:p>
          <a:p>
            <a:pPr marL="1314450" lvl="2" indent="-400050">
              <a:buFont typeface="+mj-ea"/>
              <a:buAutoNum type="circleNumDbPlain"/>
            </a:pPr>
            <a:r>
              <a:rPr lang="zh-CN" altLang="en-US"/>
              <a:t>设计“Shield-value”度量标准来量化一组节点在保护网络中的重要性</a:t>
            </a:r>
            <a:endParaRPr lang="zh-CN" altLang="en-US"/>
          </a:p>
          <a:p>
            <a:pPr marL="1314450" lvl="2" indent="-400050">
              <a:buFont typeface="+mj-ea"/>
              <a:buAutoNum type="circleNumDbPlain"/>
            </a:pPr>
            <a:r>
              <a:rPr lang="zh-CN" altLang="en-US"/>
              <a:t>开发一个快速算法，利用“Shield-value”度量标准来确定保护图的k个最佳节点</a:t>
            </a:r>
            <a:endParaRPr lang="zh-CN" altLang="en-US"/>
          </a:p>
          <a:p>
            <a:pPr marL="1314450" lvl="2" indent="-400050">
              <a:buFont typeface="+mj-ea"/>
              <a:buAutoNum type="circleNumDbPlain"/>
            </a:pPr>
            <a:endParaRPr lang="zh-CN" altLang="en-US"/>
          </a:p>
          <a:p>
            <a:pPr indent="457200"/>
            <a:r>
              <a:rPr lang="zh-CN" altLang="en-US"/>
              <a:t>由于谱半径 λ</a:t>
            </a:r>
            <a:r>
              <a:rPr lang="zh-CN" altLang="en-US" baseline="-25000"/>
              <a:t>1</a:t>
            </a:r>
            <a:r>
              <a:rPr lang="zh-CN" altLang="en-US"/>
              <a:t> 与流行病学阈值密切相关，因此选择谱半径 λ</a:t>
            </a:r>
            <a:r>
              <a:rPr lang="zh-CN" altLang="en-US" baseline="-25000"/>
              <a:t>1</a:t>
            </a:r>
            <a:r>
              <a:rPr lang="zh-CN" altLang="en-US"/>
              <a:t> 作为图对病毒传播鲁棒性的度量。为了最小化病毒在网络上的传播，目标是通过选择最佳的k个节点集合</a:t>
            </a:r>
            <a:r>
              <a:rPr lang="en-US" altLang="zh-CN"/>
              <a:t>S</a:t>
            </a:r>
            <a:r>
              <a:rPr lang="zh-CN" altLang="en-US"/>
              <a:t>，从图中移除来最小化</a:t>
            </a:r>
            <a:r>
              <a:rPr lang="en-US" altLang="zh-CN"/>
              <a:t> </a:t>
            </a:r>
            <a:r>
              <a:rPr lang="zh-CN" altLang="en-US">
                <a:sym typeface="+mn-ea"/>
              </a:rPr>
              <a:t>λ</a:t>
            </a:r>
            <a:r>
              <a:rPr lang="zh-CN" altLang="en-US" baseline="-25000">
                <a:sym typeface="+mn-ea"/>
              </a:rPr>
              <a:t>1</a:t>
            </a:r>
            <a:r>
              <a:rPr lang="zh-CN" altLang="en-US">
                <a:sym typeface="+mn-ea"/>
              </a:rPr>
              <a:t> </a:t>
            </a:r>
            <a:r>
              <a:rPr lang="zh-CN" altLang="en-US"/>
              <a:t>。为了评估节点集合S的移除效果，提出了Shield-value 度量标准。</a:t>
            </a:r>
            <a:endParaRPr lang="zh-CN" altLang="en-US"/>
          </a:p>
          <a:p>
            <a:endParaRPr lang="zh-CN" altLang="en-US"/>
          </a:p>
          <a:p>
            <a:endParaRPr lang="zh-CN" altLang="en-US"/>
          </a:p>
        </p:txBody>
      </p:sp>
      <p:pic>
        <p:nvPicPr>
          <p:cNvPr id="3" name="图片 2"/>
          <p:cNvPicPr>
            <a:picLocks noChangeAspect="1"/>
          </p:cNvPicPr>
          <p:nvPr>
            <p:custDataLst>
              <p:tags r:id="rId3"/>
            </p:custDataLst>
          </p:nvPr>
        </p:nvPicPr>
        <p:blipFill>
          <a:blip r:embed="rId4"/>
          <a:stretch>
            <a:fillRect/>
          </a:stretch>
        </p:blipFill>
        <p:spPr>
          <a:xfrm>
            <a:off x="3282950" y="4471670"/>
            <a:ext cx="5328285" cy="698500"/>
          </a:xfrm>
          <a:prstGeom prst="rect">
            <a:avLst/>
          </a:prstGeom>
        </p:spPr>
      </p:pic>
      <p:sp>
        <p:nvSpPr>
          <p:cNvPr id="6" name="文本框 5"/>
          <p:cNvSpPr txBox="1"/>
          <p:nvPr/>
        </p:nvSpPr>
        <p:spPr>
          <a:xfrm>
            <a:off x="782320" y="5393690"/>
            <a:ext cx="10661015" cy="1198880"/>
          </a:xfrm>
          <a:prstGeom prst="rect">
            <a:avLst/>
          </a:prstGeom>
          <a:noFill/>
        </p:spPr>
        <p:txBody>
          <a:bodyPr wrap="square" rtlCol="0" anchor="t">
            <a:spAutoFit/>
          </a:bodyPr>
          <a:p>
            <a:pPr indent="457200"/>
            <a:r>
              <a:rPr lang="zh-CN" altLang="en-US"/>
              <a:t>这个等式背后的含义是，希望选择那些具有高特征向量中心性（第一项）的节点进行移除/监控，同时惩罚那些离得很近的节点（第二项）。为了选择这组节点S，他们开发了NetShield算法。为了评估节点监控方法的有效性，它被与一系列基于启发式的方法，包括PageRank、度中心性等等，进行比较——发现NetShield的节点监控方法在减缓网络上病毒传播的表现上超越了传统的基于中心性的方法。</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四、网络防御</a:t>
            </a:r>
            <a:r>
              <a:rPr lang="en-US" altLang="zh-CN" sz="2400" dirty="0">
                <a:solidFill>
                  <a:schemeClr val="bg1"/>
                </a:solidFill>
                <a:latin typeface="微软雅黑" panose="020B0503020204020204" pitchFamily="34" charset="-122"/>
                <a:ea typeface="微软雅黑" panose="020B0503020204020204" pitchFamily="34" charset="-122"/>
                <a:sym typeface="+mn-ea"/>
              </a:rPr>
              <a:t> — — </a:t>
            </a:r>
            <a:r>
              <a:rPr lang="zh-CN" altLang="en-US" sz="2400" dirty="0">
                <a:solidFill>
                  <a:schemeClr val="bg1"/>
                </a:solidFill>
                <a:latin typeface="微软雅黑" panose="020B0503020204020204" pitchFamily="34" charset="-122"/>
                <a:ea typeface="微软雅黑" panose="020B0503020204020204" pitchFamily="34" charset="-122"/>
                <a:sym typeface="+mn-ea"/>
              </a:rPr>
              <a:t>选择防御方法</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781685" y="1427480"/>
            <a:ext cx="10215245" cy="4799965"/>
          </a:xfrm>
          <a:prstGeom prst="rect">
            <a:avLst/>
          </a:prstGeom>
          <a:noFill/>
        </p:spPr>
        <p:txBody>
          <a:bodyPr wrap="square" rtlCol="0" anchor="t">
            <a:spAutoFit/>
          </a:bodyPr>
          <a:p>
            <a:pPr indent="457200">
              <a:lnSpc>
                <a:spcPct val="100000"/>
              </a:lnSpc>
            </a:pPr>
            <a:r>
              <a:rPr lang="zh-CN" altLang="en-US" spc="100">
                <a:solidFill>
                  <a:schemeClr val="tx1"/>
                </a:solidFill>
                <a:uFillTx/>
              </a:rPr>
              <a:t>最具破坏性的攻击通常是定向攻击，而不是孤立的或级联的自然故障。因此，防御机制通常会优先考虑保护网络免受定向攻击，除非先验信息另有说明。由于攻击者可能根据中心性度量来瞄准节点或边，因此我们先验地掌握了对手的信息。作为防御者，通常了解图拓扑和底层度分布。这使我们能够更好地度量鲁棒性并识别潜在的攻击点。例如，我们可以测量网络中存在的瓶颈数量；以及替代途径的可用性。最重要的是，我们可以确定图拓扑的度和介数分布，使我们能够对最佳防御策略做出额外的假设。</a:t>
            </a:r>
            <a:endParaRPr lang="zh-CN" altLang="en-US" spc="100">
              <a:solidFill>
                <a:schemeClr val="tx1"/>
              </a:solidFill>
              <a:uFillTx/>
            </a:endParaRPr>
          </a:p>
          <a:p>
            <a:pPr>
              <a:lnSpc>
                <a:spcPct val="100000"/>
              </a:lnSpc>
            </a:pPr>
            <a:endParaRPr lang="zh-CN" altLang="en-US" spc="100">
              <a:solidFill>
                <a:schemeClr val="tx1"/>
              </a:solidFill>
              <a:uFillTx/>
            </a:endParaRPr>
          </a:p>
          <a:p>
            <a:pPr>
              <a:lnSpc>
                <a:spcPct val="100000"/>
              </a:lnSpc>
            </a:pPr>
            <a:endParaRPr lang="zh-CN" altLang="en-US" spc="100">
              <a:solidFill>
                <a:schemeClr val="tx1"/>
              </a:solidFill>
              <a:uFillTx/>
            </a:endParaRPr>
          </a:p>
          <a:p>
            <a:pPr indent="457200">
              <a:lnSpc>
                <a:spcPct val="100000"/>
              </a:lnSpc>
            </a:pPr>
            <a:r>
              <a:rPr lang="zh-CN" altLang="en-US" spc="100">
                <a:solidFill>
                  <a:schemeClr val="tx1"/>
                </a:solidFill>
                <a:uFillTx/>
              </a:rPr>
              <a:t>由于许多现实世界的网络呈现异构度分布，其中少数节点包含许多链接，而许多节点仅包含少数链接；我们用它作为防御的示例网络。在这种情况下，我们可以：</a:t>
            </a:r>
            <a:endParaRPr lang="zh-CN" altLang="en-US" spc="100">
              <a:solidFill>
                <a:schemeClr val="tx1"/>
              </a:solidFill>
              <a:uFillTx/>
            </a:endParaRPr>
          </a:p>
          <a:p>
            <a:pPr marL="800100" lvl="1" indent="-342900">
              <a:lnSpc>
                <a:spcPct val="100000"/>
              </a:lnSpc>
              <a:buFont typeface="+mj-ea"/>
              <a:buAutoNum type="circleNumDbPlain"/>
            </a:pPr>
            <a:r>
              <a:rPr lang="zh-CN" altLang="en-US" spc="100">
                <a:solidFill>
                  <a:schemeClr val="tx1"/>
                </a:solidFill>
                <a:uFillTx/>
              </a:rPr>
              <a:t>根据不同的中心性度量来监控关键节点（例如，具有许多链接的节点）</a:t>
            </a:r>
            <a:endParaRPr lang="zh-CN" altLang="en-US" spc="100">
              <a:solidFill>
                <a:schemeClr val="tx1"/>
              </a:solidFill>
              <a:uFillTx/>
            </a:endParaRPr>
          </a:p>
          <a:p>
            <a:pPr marL="800100" lvl="1" indent="-342900">
              <a:lnSpc>
                <a:spcPct val="100000"/>
              </a:lnSpc>
              <a:buFont typeface="+mj-ea"/>
              <a:buAutoNum type="circleNumDbPlain"/>
            </a:pPr>
            <a:r>
              <a:rPr lang="zh-CN" altLang="en-US" spc="100">
                <a:solidFill>
                  <a:schemeClr val="tx1"/>
                </a:solidFill>
                <a:uFillTx/>
              </a:rPr>
              <a:t>重新连接图以尝试提高鲁棒性</a:t>
            </a:r>
            <a:endParaRPr lang="zh-CN" altLang="en-US" spc="100">
              <a:solidFill>
                <a:schemeClr val="tx1"/>
              </a:solidFill>
              <a:uFillTx/>
            </a:endParaRPr>
          </a:p>
          <a:p>
            <a:pPr marL="800100" lvl="1" indent="-342900">
              <a:lnSpc>
                <a:spcPct val="100000"/>
              </a:lnSpc>
              <a:buFont typeface="+mj-ea"/>
              <a:buAutoNum type="circleNumDbPlain"/>
            </a:pPr>
            <a:r>
              <a:rPr lang="zh-CN" altLang="en-US" spc="100">
                <a:solidFill>
                  <a:schemeClr val="tx1"/>
                </a:solidFill>
                <a:uFillTx/>
              </a:rPr>
              <a:t>向网络添加边以提高鲁棒性</a:t>
            </a:r>
            <a:endParaRPr lang="zh-CN" altLang="en-US" spc="100">
              <a:solidFill>
                <a:schemeClr val="tx1"/>
              </a:solidFill>
              <a:uFillTx/>
            </a:endParaRPr>
          </a:p>
          <a:p>
            <a:pPr marL="800100" lvl="1" indent="-342900">
              <a:lnSpc>
                <a:spcPct val="100000"/>
              </a:lnSpc>
              <a:buFont typeface="+mj-ea"/>
              <a:buAutoNum type="circleNumDbPlain"/>
            </a:pPr>
            <a:endParaRPr lang="zh-CN" altLang="en-US" spc="100">
              <a:solidFill>
                <a:schemeClr val="tx1"/>
              </a:solidFill>
              <a:uFillTx/>
            </a:endParaRPr>
          </a:p>
          <a:p>
            <a:pPr marL="342900" indent="-342900">
              <a:lnSpc>
                <a:spcPct val="100000"/>
              </a:lnSpc>
              <a:buFont typeface="+mj-ea"/>
              <a:buAutoNum type="circleNumDbPlain"/>
            </a:pPr>
            <a:endParaRPr lang="zh-CN" altLang="en-US" spc="100">
              <a:solidFill>
                <a:schemeClr val="tx1"/>
              </a:solidFill>
              <a:uFillTx/>
            </a:endParaRPr>
          </a:p>
          <a:p>
            <a:pPr indent="457200">
              <a:lnSpc>
                <a:spcPct val="100000"/>
              </a:lnSpc>
            </a:pPr>
            <a:r>
              <a:rPr lang="zh-CN" altLang="en-US" spc="100">
                <a:solidFill>
                  <a:schemeClr val="tx1"/>
                </a:solidFill>
                <a:uFillTx/>
              </a:rPr>
              <a:t>实际上，这些决策通常取决于特定的应用程序领域和相关操作的成本。然而，</a:t>
            </a:r>
            <a:r>
              <a:rPr lang="zh-CN" altLang="en-US" spc="100">
                <a:solidFill>
                  <a:srgbClr val="FF0000"/>
                </a:solidFill>
                <a:uFillTx/>
              </a:rPr>
              <a:t>最具成本效益的措施可以说是节点监控</a:t>
            </a:r>
            <a:r>
              <a:rPr lang="zh-CN" altLang="en-US" spc="100">
                <a:solidFill>
                  <a:schemeClr val="tx1"/>
                </a:solidFill>
                <a:uFillTx/>
              </a:rPr>
              <a:t>，如果仔细实施，可以</a:t>
            </a:r>
            <a:r>
              <a:rPr lang="zh-CN" altLang="en-US" spc="100">
                <a:solidFill>
                  <a:schemeClr val="tx1"/>
                </a:solidFill>
                <a:uFillTx/>
              </a:rPr>
              <a:t>有效防止定向攻击发生。</a:t>
            </a:r>
            <a:endParaRPr lang="zh-CN" altLang="en-US" spc="100">
              <a:solidFill>
                <a:schemeClr val="tx1"/>
              </a:solidFill>
              <a:uFillTx/>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五、展望与结论</a:t>
            </a:r>
            <a:r>
              <a:rPr lang="en-US" altLang="zh-CN" sz="2400" dirty="0">
                <a:solidFill>
                  <a:schemeClr val="bg1"/>
                </a:solidFill>
                <a:latin typeface="微软雅黑" panose="020B0503020204020204" pitchFamily="34" charset="-122"/>
                <a:ea typeface="微软雅黑" panose="020B0503020204020204" pitchFamily="34" charset="-122"/>
                <a:sym typeface="+mn-ea"/>
              </a:rPr>
              <a:t> </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1377315" y="1513205"/>
            <a:ext cx="10215245" cy="3169285"/>
          </a:xfrm>
          <a:prstGeom prst="rect">
            <a:avLst/>
          </a:prstGeom>
          <a:noFill/>
        </p:spPr>
        <p:txBody>
          <a:bodyPr wrap="square" rtlCol="0" anchor="t">
            <a:spAutoFit/>
          </a:bodyPr>
          <a:p>
            <a:pPr>
              <a:lnSpc>
                <a:spcPct val="250000"/>
              </a:lnSpc>
            </a:pPr>
            <a:r>
              <a:rPr lang="zh-CN" altLang="en-US" sz="2000" spc="100"/>
              <a:t>文章从参考文献中提炼出来的三个有希望的方向包括：</a:t>
            </a:r>
            <a:endParaRPr lang="zh-CN" altLang="en-US" sz="2000" spc="100"/>
          </a:p>
          <a:p>
            <a:pPr marL="342900" indent="-342900">
              <a:lnSpc>
                <a:spcPct val="250000"/>
              </a:lnSpc>
              <a:buFont typeface="+mj-ea"/>
              <a:buAutoNum type="circleNumDbPlain"/>
            </a:pPr>
            <a:r>
              <a:rPr lang="zh-CN" altLang="en-US" sz="2000" spc="100">
                <a:solidFill>
                  <a:srgbClr val="FF0000"/>
                </a:solidFill>
              </a:rPr>
              <a:t>对鲁棒性度量中所需属性的公理化研究，有助于指导新度量方法的选择和开发</a:t>
            </a:r>
            <a:endParaRPr lang="zh-CN" altLang="en-US" sz="2000" spc="100">
              <a:solidFill>
                <a:srgbClr val="FF0000"/>
              </a:solidFill>
            </a:endParaRPr>
          </a:p>
          <a:p>
            <a:pPr marL="342900" indent="-342900">
              <a:lnSpc>
                <a:spcPct val="250000"/>
              </a:lnSpc>
              <a:buFont typeface="+mj-ea"/>
              <a:buAutoNum type="circleNumDbPlain"/>
            </a:pPr>
            <a:r>
              <a:rPr lang="zh-CN" altLang="en-US" sz="2000" spc="100">
                <a:solidFill>
                  <a:srgbClr val="FF0000"/>
                </a:solidFill>
              </a:rPr>
              <a:t>研究鲁棒性度量的可解释性，以帮助用户理解度量分数的影响</a:t>
            </a:r>
            <a:endParaRPr lang="zh-CN" altLang="en-US" sz="2000" spc="100">
              <a:solidFill>
                <a:srgbClr val="FF0000"/>
              </a:solidFill>
            </a:endParaRPr>
          </a:p>
          <a:p>
            <a:pPr marL="342900" indent="-342900">
              <a:lnSpc>
                <a:spcPct val="250000"/>
              </a:lnSpc>
              <a:buFont typeface="+mj-ea"/>
              <a:buAutoNum type="circleNumDbPlain"/>
            </a:pPr>
            <a:r>
              <a:rPr lang="zh-CN" altLang="en-US" sz="2000" spc="100">
                <a:solidFill>
                  <a:srgbClr val="FF0000"/>
                </a:solidFill>
              </a:rPr>
              <a:t>将网络鲁棒性研究应用于物理安全和网络安全等其他高影响领域</a:t>
            </a:r>
            <a:endParaRPr lang="zh-CN" altLang="en-US" sz="2000" spc="1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83058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236220"/>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五、展望与结论</a:t>
            </a:r>
            <a:r>
              <a:rPr lang="en-US" altLang="zh-CN" sz="2400" dirty="0">
                <a:solidFill>
                  <a:schemeClr val="bg1"/>
                </a:solidFill>
                <a:latin typeface="微软雅黑" panose="020B0503020204020204" pitchFamily="34" charset="-122"/>
                <a:ea typeface="微软雅黑" panose="020B0503020204020204" pitchFamily="34" charset="-122"/>
                <a:sym typeface="+mn-ea"/>
              </a:rPr>
              <a:t> </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9806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130156"/>
            <a:ext cx="700966" cy="700966"/>
          </a:xfrm>
          <a:prstGeom prst="rect">
            <a:avLst/>
          </a:prstGeom>
        </p:spPr>
      </p:pic>
      <p:sp>
        <p:nvSpPr>
          <p:cNvPr id="3" name="文本框 2"/>
          <p:cNvSpPr txBox="1"/>
          <p:nvPr/>
        </p:nvSpPr>
        <p:spPr>
          <a:xfrm>
            <a:off x="345440" y="885825"/>
            <a:ext cx="11500485" cy="5742940"/>
          </a:xfrm>
          <a:prstGeom prst="rect">
            <a:avLst/>
          </a:prstGeom>
          <a:noFill/>
        </p:spPr>
        <p:txBody>
          <a:bodyPr wrap="square" rtlCol="0" anchor="t">
            <a:noAutofit/>
          </a:bodyPr>
          <a:p>
            <a:pPr marL="800100" lvl="1" indent="-342900">
              <a:buFont typeface="+mj-ea"/>
              <a:buAutoNum type="circleNumDbPlain"/>
            </a:pPr>
            <a:r>
              <a:rPr lang="zh-CN" altLang="en-US" sz="1600" b="1">
                <a:solidFill>
                  <a:srgbClr val="FF0000"/>
                </a:solidFill>
                <a:sym typeface="+mn-ea"/>
              </a:rPr>
              <a:t>对鲁棒性度量中所需属性的公理化研究，有助于指导新度量方法的选择和开发</a:t>
            </a:r>
            <a:endParaRPr lang="zh-CN" altLang="en-US" sz="1600" b="1">
              <a:solidFill>
                <a:srgbClr val="FF0000"/>
              </a:solidFill>
            </a:endParaRPr>
          </a:p>
          <a:p>
            <a:pPr indent="457200"/>
            <a:endParaRPr lang="zh-CN" altLang="en-US" sz="1600"/>
          </a:p>
          <a:p>
            <a:pPr indent="457200"/>
            <a:r>
              <a:rPr lang="zh-CN" altLang="en-US" sz="1600"/>
              <a:t>以定量方式比较鲁棒性度量仍然是一个开放的挑战。虽然许多工作已经定性地评论了为什么某些鲁棒性度量更适合某些任务，但还没有正式的研究概述鲁棒性度量应包含的理想特征。通过将这些理想的特征形式化为一组公理，可以以独立和定量的方式对未来和现有的鲁棒性度量进行比较，这是目前无法实现的。作者在文献中提取确定了 </a:t>
            </a:r>
            <a:r>
              <a:rPr lang="en-US" altLang="zh-CN" sz="1600">
                <a:solidFill>
                  <a:srgbClr val="FF0000"/>
                </a:solidFill>
              </a:rPr>
              <a:t>7</a:t>
            </a:r>
            <a:r>
              <a:rPr lang="zh-CN" altLang="en-US" sz="1600">
                <a:solidFill>
                  <a:srgbClr val="FF0000"/>
                </a:solidFill>
              </a:rPr>
              <a:t> 个理想的鲁棒性特征</a:t>
            </a:r>
            <a:r>
              <a:rPr lang="zh-CN" altLang="en-US" sz="1600"/>
              <a:t>，这些特征可以构成鲁棒性度量的公理分析的基础 。</a:t>
            </a:r>
            <a:endParaRPr lang="zh-CN" altLang="en-US" sz="1600"/>
          </a:p>
          <a:p>
            <a:endParaRPr lang="zh-CN" altLang="en-US" sz="1600"/>
          </a:p>
          <a:p>
            <a:r>
              <a:rPr lang="zh-CN" altLang="en-US" sz="1600">
                <a:solidFill>
                  <a:srgbClr val="FF0000"/>
                </a:solidFill>
              </a:rPr>
              <a:t>1. 严格单调</a:t>
            </a:r>
            <a:r>
              <a:rPr lang="zh-CN" altLang="en-US" sz="1600"/>
              <a:t>：当将边添加到网络中时，网络连通性本质上得到增强。鲁棒性度量应该通过严格增加（或减少）添加到图中的每条边来解决这种增加的连通性。</a:t>
            </a:r>
            <a:endParaRPr lang="zh-CN" altLang="en-US" sz="1600"/>
          </a:p>
          <a:p>
            <a:endParaRPr lang="zh-CN" altLang="en-US" sz="1600"/>
          </a:p>
          <a:p>
            <a:r>
              <a:rPr lang="zh-CN" altLang="en-US" sz="1600">
                <a:solidFill>
                  <a:srgbClr val="FF0000"/>
                </a:solidFill>
              </a:rPr>
              <a:t>2. 冗余</a:t>
            </a:r>
            <a:r>
              <a:rPr lang="zh-CN" altLang="en-US" sz="1600"/>
              <a:t>：任何鲁棒性测量的关键能力是测量网络中存在的冗余。这意味着如果两个节点之间存在多条路径，则所提出的措施应该能够考虑路径的数量及其质量（路径越小越好）。</a:t>
            </a:r>
            <a:endParaRPr lang="zh-CN" altLang="en-US" sz="1600"/>
          </a:p>
          <a:p>
            <a:endParaRPr lang="zh-CN" altLang="en-US" sz="1600"/>
          </a:p>
          <a:p>
            <a:r>
              <a:rPr sz="1600">
                <a:solidFill>
                  <a:srgbClr val="FF0000"/>
                </a:solidFill>
              </a:rPr>
              <a:t>3. </a:t>
            </a:r>
            <a:r>
              <a:rPr lang="zh-CN" sz="1600">
                <a:solidFill>
                  <a:srgbClr val="FF0000"/>
                </a:solidFill>
              </a:rPr>
              <a:t>中断分量</a:t>
            </a:r>
            <a:r>
              <a:rPr lang="zh-CN" sz="1600"/>
              <a:t>：</a:t>
            </a:r>
            <a:r>
              <a:rPr sz="1600"/>
              <a:t>许多现实世界的图包含断开的</a:t>
            </a:r>
            <a:r>
              <a:rPr lang="zh-CN" sz="1600"/>
              <a:t>分量</a:t>
            </a:r>
            <a:r>
              <a:rPr sz="1600"/>
              <a:t>，因此，一个评价标准应能够独立于断开</a:t>
            </a:r>
            <a:r>
              <a:rPr lang="zh-CN" sz="1600"/>
              <a:t>分量</a:t>
            </a:r>
            <a:r>
              <a:rPr sz="1600"/>
              <a:t>的数量来评估图的鲁棒性。</a:t>
            </a:r>
            <a:endParaRPr sz="1600"/>
          </a:p>
          <a:p>
            <a:endParaRPr sz="1600"/>
          </a:p>
          <a:p>
            <a:r>
              <a:rPr lang="zh-CN" altLang="en-US" sz="1600">
                <a:solidFill>
                  <a:srgbClr val="FF0000"/>
                </a:solidFill>
              </a:rPr>
              <a:t>4. 稳定</a:t>
            </a:r>
            <a:r>
              <a:rPr lang="zh-CN" altLang="en-US" sz="1600">
                <a:solidFill>
                  <a:schemeClr val="tx1"/>
                </a:solidFill>
              </a:rPr>
              <a:t>：</a:t>
            </a:r>
            <a:r>
              <a:rPr lang="zh-CN" altLang="en-US" sz="1600"/>
              <a:t>鲁棒性度量应该与网络结构的扰动成比例变化。例如，如果向图中添加了单个边，我们期望该度量具有相应的微小响应，而不是有较大的变化。</a:t>
            </a:r>
            <a:endParaRPr lang="zh-CN" altLang="en-US" sz="1600"/>
          </a:p>
          <a:p>
            <a:endParaRPr lang="zh-CN" altLang="en-US" sz="1600"/>
          </a:p>
          <a:p>
            <a:r>
              <a:rPr lang="zh-CN" altLang="en-US" sz="1600">
                <a:solidFill>
                  <a:srgbClr val="FF0000"/>
                </a:solidFill>
              </a:rPr>
              <a:t>5. 一致</a:t>
            </a:r>
            <a:r>
              <a:rPr lang="zh-CN" altLang="en-US" sz="1600"/>
              <a:t>：给定两个具有相同基础结构的图，我们期望它们具有相似的鲁棒性，而与它们的规模大小无关。</a:t>
            </a:r>
            <a:endParaRPr lang="zh-CN" altLang="en-US" sz="1600"/>
          </a:p>
          <a:p>
            <a:endParaRPr lang="zh-CN" altLang="en-US" sz="1600"/>
          </a:p>
          <a:p>
            <a:r>
              <a:rPr lang="zh-CN" altLang="en-US" sz="1600">
                <a:solidFill>
                  <a:srgbClr val="FF0000"/>
                </a:solidFill>
              </a:rPr>
              <a:t>6. 可扩展</a:t>
            </a:r>
            <a:r>
              <a:rPr lang="zh-CN" altLang="en-US" sz="1600"/>
              <a:t>：常见的大型图表通常包含数百万（有时甚至数十亿）个节点和边。鲁棒性度量应对大型图表具有扩展性，我们将可扩展性定义为一个与节点和边的数量呈次二次函数关系的算法。</a:t>
            </a:r>
            <a:endParaRPr lang="zh-CN" altLang="en-US" sz="1600"/>
          </a:p>
          <a:p>
            <a:endParaRPr lang="zh-CN" altLang="en-US" sz="1600"/>
          </a:p>
          <a:p>
            <a:r>
              <a:rPr lang="en-US" altLang="zh-CN" sz="1600">
                <a:solidFill>
                  <a:srgbClr val="FF0000"/>
                </a:solidFill>
              </a:rPr>
              <a:t>7</a:t>
            </a:r>
            <a:r>
              <a:rPr lang="zh-CN" altLang="en-US" sz="1600">
                <a:solidFill>
                  <a:srgbClr val="FF0000"/>
                </a:solidFill>
              </a:rPr>
              <a:t>. 直观</a:t>
            </a:r>
            <a:r>
              <a:rPr lang="zh-CN" altLang="en-US" sz="1600"/>
              <a:t>：理想情况下，我们希望鲁棒性度量与底层图拓扑具有可识别的连接，并且这些连接能够以可理解的方式传达给非专家。</a:t>
            </a:r>
            <a:endParaRPr lang="zh-CN" altLang="en-US" sz="1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五、展望与结论</a:t>
            </a:r>
            <a:r>
              <a:rPr lang="en-US" altLang="zh-CN" sz="2400" dirty="0">
                <a:solidFill>
                  <a:schemeClr val="bg1"/>
                </a:solidFill>
                <a:latin typeface="微软雅黑" panose="020B0503020204020204" pitchFamily="34" charset="-122"/>
                <a:ea typeface="微软雅黑" panose="020B0503020204020204" pitchFamily="34" charset="-122"/>
                <a:sym typeface="+mn-ea"/>
              </a:rPr>
              <a:t> </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782320" y="1859915"/>
            <a:ext cx="10707370" cy="3415030"/>
          </a:xfrm>
          <a:prstGeom prst="rect">
            <a:avLst/>
          </a:prstGeom>
          <a:noFill/>
        </p:spPr>
        <p:txBody>
          <a:bodyPr wrap="square" rtlCol="0" anchor="t">
            <a:spAutoFit/>
          </a:bodyPr>
          <a:p>
            <a:pPr marL="342900" indent="-342900">
              <a:lnSpc>
                <a:spcPct val="200000"/>
              </a:lnSpc>
              <a:buFont typeface="+mj-ea"/>
              <a:buAutoNum type="circleNumDbPlain" startAt="2"/>
            </a:pPr>
            <a:r>
              <a:rPr lang="zh-CN" altLang="en-US" b="1" spc="100">
                <a:solidFill>
                  <a:srgbClr val="FF0000"/>
                </a:solidFill>
                <a:sym typeface="+mn-ea"/>
              </a:rPr>
              <a:t>研究鲁棒性度量的可解释性，以帮助用户理解度量分数的影响</a:t>
            </a:r>
            <a:endParaRPr lang="zh-CN" altLang="en-US" b="1" spc="100">
              <a:solidFill>
                <a:srgbClr val="FF0000"/>
              </a:solidFill>
            </a:endParaRPr>
          </a:p>
          <a:p>
            <a:pPr>
              <a:lnSpc>
                <a:spcPct val="200000"/>
              </a:lnSpc>
            </a:pPr>
            <a:endParaRPr lang="zh-CN" altLang="en-US" spc="100"/>
          </a:p>
          <a:p>
            <a:pPr indent="457200">
              <a:lnSpc>
                <a:spcPct val="200000"/>
              </a:lnSpc>
            </a:pPr>
            <a:r>
              <a:rPr lang="zh-CN" altLang="en-US" spc="100"/>
              <a:t>理想情况下，鲁棒性度量应该与底层图拓扑有可识别的连接，以解释相关鲁棒性指标数值的含义。最近的研究在更一般的网络连接和排名领域探索了这一点 。</a:t>
            </a:r>
            <a:r>
              <a:rPr lang="zh-CN" altLang="en-US" spc="100">
                <a:solidFill>
                  <a:srgbClr val="FF0000"/>
                </a:solidFill>
              </a:rPr>
              <a:t>将视觉表示、可用的交互以及最先进的归因和特征可视化技术结合到丰富的用户界面中</a:t>
            </a:r>
            <a:r>
              <a:rPr lang="zh-CN" altLang="en-US" spc="100"/>
              <a:t>，可能会在理解网络脆弱性和鲁棒性数值方面带来重大突破。</a:t>
            </a:r>
            <a:endParaRPr lang="zh-CN" altLang="en-US" spc="1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10970" y="436245"/>
            <a:ext cx="751205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sym typeface="+mn-ea"/>
              </a:rPr>
              <a:t>五、展望与结论</a:t>
            </a:r>
            <a:r>
              <a:rPr lang="en-US" altLang="zh-CN" sz="2400" dirty="0">
                <a:solidFill>
                  <a:schemeClr val="bg1"/>
                </a:solidFill>
                <a:latin typeface="微软雅黑" panose="020B0503020204020204" pitchFamily="34" charset="-122"/>
                <a:ea typeface="微软雅黑" panose="020B0503020204020204" pitchFamily="34" charset="-122"/>
                <a:sym typeface="+mn-ea"/>
              </a:rPr>
              <a:t> </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2" name="文本框 1"/>
          <p:cNvSpPr txBox="1"/>
          <p:nvPr/>
        </p:nvSpPr>
        <p:spPr>
          <a:xfrm>
            <a:off x="782320" y="1296670"/>
            <a:ext cx="7948930" cy="368300"/>
          </a:xfrm>
          <a:prstGeom prst="rect">
            <a:avLst/>
          </a:prstGeom>
          <a:noFill/>
        </p:spPr>
        <p:txBody>
          <a:bodyPr wrap="square" rtlCol="0" anchor="t">
            <a:spAutoFit/>
          </a:bodyPr>
          <a:p>
            <a:pPr marL="342900" indent="-342900">
              <a:buFont typeface="+mj-ea"/>
              <a:buAutoNum type="circleNumDbPlain" startAt="3"/>
            </a:pPr>
            <a:r>
              <a:rPr lang="zh-CN" altLang="en-US" b="1">
                <a:solidFill>
                  <a:srgbClr val="FF0000"/>
                </a:solidFill>
                <a:sym typeface="+mn-ea"/>
              </a:rPr>
              <a:t>将网络鲁棒性研究应用于物理安全和网络安全等其他高影响领域</a:t>
            </a:r>
            <a:endParaRPr lang="zh-CN" altLang="en-US" b="1">
              <a:solidFill>
                <a:srgbClr val="FF0000"/>
              </a:solidFill>
              <a:sym typeface="+mn-ea"/>
            </a:endParaRPr>
          </a:p>
        </p:txBody>
      </p:sp>
      <p:sp>
        <p:nvSpPr>
          <p:cNvPr id="3" name="文本框 2"/>
          <p:cNvSpPr txBox="1"/>
          <p:nvPr/>
        </p:nvSpPr>
        <p:spPr>
          <a:xfrm>
            <a:off x="1085215" y="1858645"/>
            <a:ext cx="10343515" cy="4699635"/>
          </a:xfrm>
          <a:prstGeom prst="rect">
            <a:avLst/>
          </a:prstGeom>
          <a:noFill/>
        </p:spPr>
        <p:txBody>
          <a:bodyPr wrap="square" rtlCol="0" anchor="t">
            <a:noAutofit/>
          </a:bodyPr>
          <a:p>
            <a:pPr indent="457200" fontAlgn="auto">
              <a:extLst>
                <a:ext uri="{35155182-B16C-46BC-9424-99874614C6A1}">
                  <wpsdc:indentchars xmlns:wpsdc="http://www.wps.cn/officeDocument/2017/drawingmlCustomData" val="200" checksum="59296752"/>
                </a:ext>
              </a:extLst>
            </a:pPr>
            <a:r>
              <a:rPr lang="zh-CN" altLang="en-US"/>
              <a:t>网络脆弱性和鲁棒性的研究在物理安全、网络安全、相互依赖和动态网络领域仍处于萌芽阶段。</a:t>
            </a:r>
            <a:endParaRPr lang="zh-CN" altLang="en-US"/>
          </a:p>
          <a:p>
            <a:pPr indent="457200" fontAlgn="auto">
              <a:extLst>
                <a:ext uri="{35155182-B16C-46BC-9424-99874614C6A1}">
                  <wpsdc:indentchars xmlns:wpsdc="http://www.wps.cn/officeDocument/2017/drawingmlCustomData" val="200" checksum="59296752"/>
                </a:ext>
              </a:extLst>
            </a:pPr>
            <a:endParaRPr lang="zh-CN" altLang="en-US"/>
          </a:p>
          <a:p>
            <a:pPr indent="457200" fontAlgn="auto">
              <a:extLst>
                <a:ext uri="{35155182-B16C-46BC-9424-99874614C6A1}">
                  <wpsdc:indentchars xmlns:wpsdc="http://www.wps.cn/officeDocument/2017/drawingmlCustomData" val="200" checksum="59296752"/>
                </a:ext>
              </a:extLst>
            </a:pPr>
            <a:r>
              <a:rPr lang="zh-CN" altLang="en-US"/>
              <a:t>对于物理安全，研究物理传感器放置的脆弱性和鲁棒性，以最大限度地提高周边安全性，同时最大限度地减少网络延迟。相关研究发现，周边安全系统经常映射到环形网络，而环形网络需要</a:t>
            </a:r>
            <a:r>
              <a:rPr lang="zh-CN" altLang="en-US">
                <a:solidFill>
                  <a:srgbClr val="FF0000"/>
                </a:solidFill>
              </a:rPr>
              <a:t>在鲁棒性和平均路径长度（即延迟）之间进行权衡</a:t>
            </a:r>
            <a:r>
              <a:rPr lang="zh-CN" altLang="en-US"/>
              <a:t>。未来的工作可以</a:t>
            </a:r>
            <a:r>
              <a:rPr lang="zh-CN" altLang="en-US">
                <a:solidFill>
                  <a:srgbClr val="FF0000"/>
                </a:solidFill>
              </a:rPr>
              <a:t>分析针对这两个标准进行优化的替代周边系统映射，同时探索物理安全</a:t>
            </a:r>
            <a:r>
              <a:rPr lang="zh-CN" altLang="en-US">
                <a:solidFill>
                  <a:srgbClr val="FF0000"/>
                </a:solidFill>
              </a:rPr>
              <a:t>鲁棒性性的替代定义。</a:t>
            </a:r>
            <a:endParaRPr lang="zh-CN" altLang="en-US">
              <a:solidFill>
                <a:srgbClr val="FF0000"/>
              </a:solidFill>
            </a:endParaRPr>
          </a:p>
          <a:p>
            <a:pPr indent="457200" fontAlgn="auto">
              <a:extLst>
                <a:ext uri="{35155182-B16C-46BC-9424-99874614C6A1}">
                  <wpsdc:indentchars xmlns:wpsdc="http://www.wps.cn/officeDocument/2017/drawingmlCustomData" val="200" checksum="59296752"/>
                </a:ext>
              </a:extLst>
            </a:pPr>
            <a:endParaRPr lang="zh-CN" altLang="en-US">
              <a:solidFill>
                <a:srgbClr val="FF0000"/>
              </a:solidFill>
            </a:endParaRPr>
          </a:p>
          <a:p>
            <a:pPr indent="457200" fontAlgn="auto">
              <a:extLst>
                <a:ext uri="{35155182-B16C-46BC-9424-99874614C6A1}">
                  <wpsdc:indentchars xmlns:wpsdc="http://www.wps.cn/officeDocument/2017/drawingmlCustomData" val="200" checksum="59296752"/>
                </a:ext>
              </a:extLst>
            </a:pPr>
            <a:r>
              <a:rPr lang="zh-CN" altLang="en-US"/>
              <a:t>对于网络安全，尝试通过对计算机之间的横向攻击运动进行建模，来计算企业网络的脆弱性和鲁棒性。然而，它们独特的概率鲁棒性度量需要计算机网络以及通信领域知识和蒙特卡罗模拟。未来的网络安全鲁棒性工作可以</a:t>
            </a:r>
            <a:r>
              <a:rPr lang="zh-CN" altLang="en-US">
                <a:solidFill>
                  <a:srgbClr val="FF0000"/>
                </a:solidFill>
              </a:rPr>
              <a:t>探索开发独立于模拟的鲁棒性度量</a:t>
            </a:r>
            <a:r>
              <a:rPr lang="zh-CN" altLang="en-US">
                <a:solidFill>
                  <a:srgbClr val="FF0000"/>
                </a:solidFill>
              </a:rPr>
              <a:t>方法，从而降低计算成本和对具体领域知识的需求</a:t>
            </a:r>
            <a:r>
              <a:rPr lang="zh-CN" altLang="en-US"/>
              <a:t>。</a:t>
            </a:r>
            <a:endParaRPr lang="zh-CN" altLang="en-US"/>
          </a:p>
          <a:p>
            <a:pPr indent="457200" fontAlgn="auto">
              <a:extLst>
                <a:ext uri="{35155182-B16C-46BC-9424-99874614C6A1}">
                  <wpsdc:indentchars xmlns:wpsdc="http://www.wps.cn/officeDocument/2017/drawingmlCustomData" val="200" checksum="59296752"/>
                </a:ext>
              </a:extLst>
            </a:pPr>
            <a:endParaRPr lang="zh-CN" altLang="en-US"/>
          </a:p>
          <a:p>
            <a:pPr indent="457200" fontAlgn="auto">
              <a:extLst>
                <a:ext uri="{35155182-B16C-46BC-9424-99874614C6A1}">
                  <wpsdc:indentchars xmlns:wpsdc="http://www.wps.cn/officeDocument/2017/drawingmlCustomData" val="200" checksum="59296752"/>
                </a:ext>
              </a:extLst>
            </a:pPr>
            <a:r>
              <a:rPr lang="zh-CN" altLang="en-US"/>
              <a:t>此外，许多现实世界的网络是动态的、空间的，并且包含相互依赖的子网络。虽然已经完成了引入相互依赖的分析框架空间网络的初步工作，但还需要做更多的工作来</a:t>
            </a:r>
            <a:endParaRPr lang="zh-CN" altLang="en-US"/>
          </a:p>
          <a:p>
            <a:pPr indent="457200" fontAlgn="auto">
              <a:extLst>
                <a:ext uri="{35155182-B16C-46BC-9424-99874614C6A1}">
                  <wpsdc:indentchars xmlns:wpsdc="http://www.wps.cn/officeDocument/2017/drawingmlCustomData" val="200" checksum="59296752"/>
                </a:ext>
              </a:extLst>
            </a:pPr>
            <a:r>
              <a:rPr lang="zh-CN" altLang="en-US">
                <a:solidFill>
                  <a:srgbClr val="FF0000"/>
                </a:solidFill>
              </a:rPr>
              <a:t>（i）研究动态图，（ii）综合评估各种攻击和防御场景，以及（iii）开发独特的鲁棒性度量来更好地解释相互依赖、空间和动态网络的本质。</a:t>
            </a:r>
            <a:endParaRPr lang="zh-CN" altLang="en-US">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361696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551305" y="1284352"/>
            <a:ext cx="9530227" cy="4703522"/>
          </a:xfrm>
          <a:prstGeom prst="roundRect">
            <a:avLst>
              <a:gd name="adj" fmla="val 4273"/>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3911600" y="2459300"/>
            <a:ext cx="6827520" cy="1938020"/>
          </a:xfrm>
          <a:prstGeom prst="rect">
            <a:avLst/>
          </a:prstGeom>
        </p:spPr>
        <p:txBody>
          <a:bodyPr wrap="square">
            <a:spAutoFit/>
          </a:bodyPr>
          <a:lstStyle/>
          <a:p>
            <a:pPr marL="342900" lvl="0" indent="-342900" algn="just">
              <a:spcAft>
                <a:spcPts val="0"/>
              </a:spcAft>
              <a:buFont typeface="Wingdings" panose="05000000000000000000" charset="0"/>
              <a:buChar char="ü"/>
            </a:pPr>
            <a:r>
              <a:rPr lang="zh-CN" altLang="en-US" sz="2000">
                <a:sym typeface="+mn-ea"/>
              </a:rPr>
              <a:t>学习了复杂网络和鲁棒性相关的一些基础知识，包括常见网络模型和鲁棒性度量方法，以及两者在网络攻击和防御中的应用</a:t>
            </a:r>
            <a:endParaRPr lang="zh-CN" altLang="en-US" sz="2000">
              <a:sym typeface="+mn-ea"/>
            </a:endParaRPr>
          </a:p>
          <a:p>
            <a:pPr marL="342900" lvl="0" indent="-342900" algn="just">
              <a:spcAft>
                <a:spcPts val="0"/>
              </a:spcAft>
              <a:buFont typeface="Wingdings" panose="05000000000000000000" charset="0"/>
              <a:buChar char="ü"/>
            </a:pPr>
            <a:endParaRPr lang="zh-CN" altLang="en-US" sz="2000">
              <a:sym typeface="+mn-ea"/>
            </a:endParaRPr>
          </a:p>
          <a:p>
            <a:pPr marL="342900" lvl="0" indent="-342900" algn="just">
              <a:spcAft>
                <a:spcPts val="0"/>
              </a:spcAft>
              <a:buFont typeface="Wingdings" panose="05000000000000000000" charset="0"/>
              <a:buChar char="ü"/>
            </a:pPr>
            <a:endParaRPr lang="zh-CN" altLang="en-US" sz="2000">
              <a:sym typeface="+mn-ea"/>
            </a:endParaRPr>
          </a:p>
          <a:p>
            <a:pPr marL="342900" lvl="0" indent="-342900" algn="just">
              <a:spcAft>
                <a:spcPts val="0"/>
              </a:spcAft>
              <a:buFont typeface="Wingdings" panose="05000000000000000000" charset="0"/>
              <a:buChar char="ü"/>
            </a:pPr>
            <a:r>
              <a:rPr lang="zh-CN" altLang="en-US" sz="2000">
                <a:sym typeface="+mn-ea"/>
              </a:rPr>
              <a:t>了解到了该学科的一些未解决的问题和值得研究的方向</a:t>
            </a:r>
            <a:endParaRPr lang="zh-CN" altLang="zh-CN" sz="1600" kern="100" dirty="0">
              <a:effectLst/>
              <a:latin typeface="+mn-ea"/>
              <a:cs typeface="Times New Roman" panose="02020603050405020304" pitchFamily="18" charset="0"/>
            </a:endParaRPr>
          </a:p>
        </p:txBody>
      </p:sp>
      <p:sp>
        <p:nvSpPr>
          <p:cNvPr id="2" name="文本框 1"/>
          <p:cNvSpPr txBox="1"/>
          <p:nvPr/>
        </p:nvSpPr>
        <p:spPr>
          <a:xfrm>
            <a:off x="2199494" y="2459504"/>
            <a:ext cx="889146" cy="1938020"/>
          </a:xfrm>
          <a:prstGeom prst="rect">
            <a:avLst/>
          </a:prstGeom>
          <a:noFill/>
        </p:spPr>
        <p:txBody>
          <a:bodyPr wrap="square" rtlCol="0">
            <a:spAutoFit/>
          </a:bodyPr>
          <a:lstStyle/>
          <a:p>
            <a:r>
              <a:rPr lang="zh-CN" altLang="en-US" sz="6000" b="1" dirty="0">
                <a:solidFill>
                  <a:srgbClr val="2F5597"/>
                </a:solidFill>
                <a:latin typeface="微软雅黑" panose="020B0503020204020204" pitchFamily="34" charset="-122"/>
                <a:ea typeface="微软雅黑" panose="020B0503020204020204" pitchFamily="34" charset="-122"/>
              </a:rPr>
              <a:t>收获</a:t>
            </a:r>
            <a:endParaRPr lang="zh-CN" altLang="en-US" sz="6000" b="1" dirty="0">
              <a:solidFill>
                <a:srgbClr val="2F559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12240" y="2599690"/>
            <a:ext cx="9585325" cy="3415030"/>
          </a:xfrm>
          <a:prstGeom prst="rect">
            <a:avLst/>
          </a:prstGeom>
          <a:noFill/>
        </p:spPr>
        <p:txBody>
          <a:bodyPr wrap="square" rtlCol="0" anchor="t">
            <a:spAutoFit/>
          </a:bodyPr>
          <a:p>
            <a:pPr>
              <a:lnSpc>
                <a:spcPct val="150000"/>
              </a:lnSpc>
            </a:pPr>
            <a:r>
              <a:rPr lang="en-US" altLang="zh-CN" b="1"/>
              <a:t>1</a:t>
            </a:r>
            <a:r>
              <a:rPr lang="zh-CN" altLang="en-US" b="1"/>
              <a:t>、二元</a:t>
            </a:r>
            <a:r>
              <a:rPr lang="zh-CN" altLang="en-US" b="1"/>
              <a:t>连通性（κ ）</a:t>
            </a:r>
            <a:endParaRPr lang="zh-CN" altLang="en-US" b="1"/>
          </a:p>
          <a:p>
            <a:pPr lvl="1">
              <a:lnSpc>
                <a:spcPct val="150000"/>
              </a:lnSpc>
            </a:pPr>
            <a:endParaRPr lang="zh-CN" altLang="en-US"/>
          </a:p>
          <a:p>
            <a:pPr lvl="1">
              <a:lnSpc>
                <a:spcPct val="150000"/>
              </a:lnSpc>
            </a:pPr>
            <a:r>
              <a:rPr lang="zh-CN" altLang="en-US"/>
              <a:t>一种经典</a:t>
            </a:r>
            <a:r>
              <a:rPr lang="zh-CN" altLang="en-US"/>
              <a:t>鲁棒性度量，通过检查所有顶点对是否具有连接路径来确定图是连接的 ( κ =1) 还是未连接的 ( κ =0)。如果至少一对顶点没有连接路径，则图被视为未连接。这可以使用广度优先或深度优先搜索来计算，从任何顶点开始，时间复杂度为 O(n + m) 。</a:t>
            </a:r>
            <a:endParaRPr lang="zh-CN" altLang="en-US"/>
          </a:p>
          <a:p>
            <a:pPr>
              <a:lnSpc>
                <a:spcPct val="150000"/>
              </a:lnSpc>
            </a:pPr>
            <a:endParaRPr lang="zh-CN" altLang="en-US"/>
          </a:p>
          <a:p>
            <a:pPr lvl="1">
              <a:lnSpc>
                <a:spcPct val="150000"/>
              </a:lnSpc>
            </a:pPr>
            <a:r>
              <a:rPr lang="zh-CN" altLang="en-US" u="sng"/>
              <a:t>该指标与</a:t>
            </a:r>
            <a:r>
              <a:rPr lang="en-US" altLang="zh-CN" u="sng"/>
              <a:t>G</a:t>
            </a:r>
            <a:r>
              <a:rPr lang="zh-CN" altLang="en-US" u="sng"/>
              <a:t>鲁棒性的关系</a:t>
            </a:r>
            <a:r>
              <a:rPr lang="zh-CN" altLang="en-US"/>
              <a:t>：二元连通</a:t>
            </a:r>
            <a:r>
              <a:rPr lang="zh-CN" altLang="en-US"/>
              <a:t>性是衡量网络鲁棒性的一个很差的指标，因为它只能识别网络是否断开连接。</a:t>
            </a:r>
            <a:endParaRPr lang="zh-CN" altLang="en-US"/>
          </a:p>
        </p:txBody>
      </p:sp>
      <p:sp>
        <p:nvSpPr>
          <p:cNvPr id="4" name="文本框 3"/>
          <p:cNvSpPr txBox="1"/>
          <p:nvPr/>
        </p:nvSpPr>
        <p:spPr>
          <a:xfrm>
            <a:off x="1376680" y="1425575"/>
            <a:ext cx="9620250" cy="645160"/>
          </a:xfrm>
          <a:prstGeom prst="rect">
            <a:avLst/>
          </a:prstGeom>
          <a:noFill/>
        </p:spPr>
        <p:txBody>
          <a:bodyPr wrap="square" rtlCol="0" anchor="t">
            <a:spAutoFit/>
          </a:bodyPr>
          <a:p>
            <a:pPr indent="457200"/>
            <a:r>
              <a:rPr lang="zh-CN" altLang="en-US" b="1">
                <a:sym typeface="+mn-ea"/>
              </a:rPr>
              <a:t>基于图论：</a:t>
            </a:r>
            <a:r>
              <a:rPr lang="zh-CN" altLang="en-US" b="1"/>
              <a:t>每个度量都将无向、未加权的图 G = (V, E) 作为输入，其中 V 是顶点集，E ⊆ V × V是边集。我们让 n = |V| 和 m = |E| 分别作为顶点数和边数。</a:t>
            </a:r>
            <a:endParaRPr lang="zh-CN" altLang="en-US" b="1"/>
          </a:p>
        </p:txBody>
      </p:sp>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基于图论</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3"/>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图形 40" descr="教室"/>
          <p:cNvPicPr>
            <a:picLocks noChangeAspect="1"/>
          </p:cNvPicPr>
          <p:nvPr>
            <p:custDataLst>
              <p:tags r:id="rId4"/>
            </p:custData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446" y="330181"/>
            <a:ext cx="700966" cy="7009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12240" y="2894965"/>
            <a:ext cx="9585325" cy="3630930"/>
          </a:xfrm>
          <a:prstGeom prst="rect">
            <a:avLst/>
          </a:prstGeom>
          <a:noFill/>
        </p:spPr>
        <p:txBody>
          <a:bodyPr wrap="square" rtlCol="0" anchor="t">
            <a:spAutoFit/>
          </a:bodyPr>
          <a:p>
            <a:r>
              <a:rPr lang="en-US" altLang="zh-CN" b="1"/>
              <a:t>2</a:t>
            </a:r>
            <a:r>
              <a:rPr lang="zh-CN" altLang="en-US" b="1"/>
              <a:t>、顶点连通</a:t>
            </a:r>
            <a:r>
              <a:rPr lang="zh-CN" altLang="en-US" b="1"/>
              <a:t>性 ( </a:t>
            </a:r>
            <a:r>
              <a:rPr lang="zh-CN" altLang="en-US" sz="2000" b="1"/>
              <a:t>κ</a:t>
            </a:r>
            <a:r>
              <a:rPr lang="zh-CN" altLang="en-US" sz="2000" b="1" baseline="-25000"/>
              <a:t>v</a:t>
            </a:r>
            <a:r>
              <a:rPr lang="zh-CN" altLang="en-US" sz="2000" b="1"/>
              <a:t> </a:t>
            </a:r>
            <a:r>
              <a:rPr lang="zh-CN" altLang="en-US" b="1"/>
              <a:t>)</a:t>
            </a:r>
            <a:endParaRPr lang="zh-CN" altLang="en-US" b="1"/>
          </a:p>
          <a:p>
            <a:pPr indent="457200"/>
            <a:endParaRPr lang="zh-CN" altLang="en-US"/>
          </a:p>
          <a:p>
            <a:pPr indent="457200"/>
            <a:r>
              <a:rPr lang="zh-CN" altLang="en-US"/>
              <a:t>二元连通性的扩展，顶点连通性 </a:t>
            </a:r>
            <a:r>
              <a:rPr lang="zh-CN" altLang="en-US" sz="2000">
                <a:solidFill>
                  <a:srgbClr val="FF0000"/>
                </a:solidFill>
              </a:rPr>
              <a:t>κ</a:t>
            </a:r>
            <a:r>
              <a:rPr lang="zh-CN" altLang="en-US" sz="2000" baseline="-25000">
                <a:solidFill>
                  <a:srgbClr val="FF0000"/>
                </a:solidFill>
              </a:rPr>
              <a:t>v</a:t>
            </a:r>
            <a:r>
              <a:rPr lang="zh-CN" altLang="en-US">
                <a:solidFill>
                  <a:srgbClr val="FF0000"/>
                </a:solidFill>
              </a:rPr>
              <a:t>(G) 是断开图所需删除的最</a:t>
            </a:r>
            <a:r>
              <a:rPr lang="zh-CN" altLang="en-US">
                <a:solidFill>
                  <a:srgbClr val="FF0000"/>
                </a:solidFill>
              </a:rPr>
              <a:t>少顶点数</a:t>
            </a:r>
            <a:endParaRPr lang="zh-CN" altLang="en-US"/>
          </a:p>
          <a:p>
            <a:pPr indent="457200"/>
            <a:r>
              <a:rPr lang="zh-CN" altLang="en-US" sz="2000">
                <a:sym typeface="+mn-ea"/>
              </a:rPr>
              <a:t>κ</a:t>
            </a:r>
            <a:r>
              <a:rPr lang="zh-CN" altLang="en-US" sz="2000" baseline="-25000">
                <a:sym typeface="+mn-ea"/>
              </a:rPr>
              <a:t>v</a:t>
            </a:r>
            <a:r>
              <a:rPr lang="zh-CN" altLang="en-US">
                <a:sym typeface="+mn-ea"/>
              </a:rPr>
              <a:t>(G) =min{</a:t>
            </a:r>
            <a:r>
              <a:rPr lang="zh-CN" altLang="en-US" sz="2000">
                <a:sym typeface="+mn-ea"/>
              </a:rPr>
              <a:t>κ</a:t>
            </a:r>
            <a:r>
              <a:rPr lang="zh-CN" altLang="en-US" baseline="-25000">
                <a:sym typeface="+mn-ea"/>
              </a:rPr>
              <a:t>v</a:t>
            </a:r>
            <a:r>
              <a:rPr lang="zh-CN" altLang="en-US">
                <a:sym typeface="+mn-ea"/>
              </a:rPr>
              <a:t>(u, v) | unordered pair (u, v) ∈ G} </a:t>
            </a:r>
            <a:endParaRPr lang="zh-CN" altLang="en-US">
              <a:sym typeface="+mn-ea"/>
            </a:endParaRPr>
          </a:p>
          <a:p>
            <a:pPr indent="457200"/>
            <a:r>
              <a:rPr lang="zh-CN" altLang="en-US"/>
              <a:t>假设 (u, v) ̸∈ E ，则 </a:t>
            </a:r>
            <a:r>
              <a:rPr lang="zh-CN" altLang="en-US" sz="2000">
                <a:solidFill>
                  <a:srgbClr val="FF0000"/>
                </a:solidFill>
              </a:rPr>
              <a:t>κ</a:t>
            </a:r>
            <a:r>
              <a:rPr lang="zh-CN" altLang="en-US" sz="2000" baseline="-25000">
                <a:solidFill>
                  <a:srgbClr val="FF0000"/>
                </a:solidFill>
              </a:rPr>
              <a:t>v</a:t>
            </a:r>
            <a:r>
              <a:rPr lang="zh-CN" altLang="en-US">
                <a:solidFill>
                  <a:srgbClr val="FF0000"/>
                </a:solidFill>
              </a:rPr>
              <a:t>(u, v) 是会破坏顶点 u和 v 之间的每条路径的最小顶点数</a:t>
            </a:r>
            <a:endParaRPr lang="zh-CN" altLang="en-US"/>
          </a:p>
          <a:p>
            <a:pPr indent="457200"/>
            <a:r>
              <a:rPr lang="zh-CN" altLang="en-US"/>
              <a:t>如果 (u, v) ∈ E ，则</a:t>
            </a:r>
            <a:r>
              <a:rPr lang="zh-CN" altLang="en-US" sz="2000"/>
              <a:t>κ</a:t>
            </a:r>
            <a:r>
              <a:rPr lang="zh-CN" altLang="en-US" sz="2000" baseline="-25000"/>
              <a:t>v</a:t>
            </a:r>
            <a:r>
              <a:rPr lang="zh-CN" altLang="en-US"/>
              <a:t>(u, v) = n − 1 </a:t>
            </a:r>
            <a:endParaRPr lang="zh-CN" altLang="en-US"/>
          </a:p>
          <a:p>
            <a:pPr indent="457200"/>
            <a:r>
              <a:rPr lang="zh-CN" altLang="en-US"/>
              <a:t>计算 </a:t>
            </a:r>
            <a:r>
              <a:rPr lang="zh-CN" altLang="en-US" sz="2000">
                <a:sym typeface="+mn-ea"/>
              </a:rPr>
              <a:t>κ</a:t>
            </a:r>
            <a:r>
              <a:rPr lang="zh-CN" altLang="en-US" sz="2000" baseline="-25000">
                <a:sym typeface="+mn-ea"/>
              </a:rPr>
              <a:t>v</a:t>
            </a:r>
            <a:r>
              <a:rPr lang="zh-CN" altLang="en-US"/>
              <a:t>(G) 时间复杂度为 O(n</a:t>
            </a:r>
            <a:r>
              <a:rPr lang="zh-CN" altLang="en-US" baseline="30000"/>
              <a:t>8/3</a:t>
            </a:r>
            <a:r>
              <a:rPr lang="zh-CN" altLang="en-US"/>
              <a:t>m) </a:t>
            </a:r>
            <a:endParaRPr lang="zh-CN" altLang="en-US"/>
          </a:p>
          <a:p>
            <a:pPr indent="457200"/>
            <a:endParaRPr lang="zh-CN" altLang="en-US">
              <a:sym typeface="+mn-ea"/>
            </a:endParaRPr>
          </a:p>
          <a:p>
            <a:pPr indent="457200"/>
            <a:endParaRPr lang="zh-CN" altLang="en-US">
              <a:sym typeface="+mn-ea"/>
            </a:endParaRPr>
          </a:p>
          <a:p>
            <a:pPr indent="457200"/>
            <a:r>
              <a:rPr lang="zh-CN" altLang="en-US" u="sng">
                <a:sym typeface="+mn-ea"/>
              </a:rPr>
              <a:t>该指标与</a:t>
            </a:r>
            <a:r>
              <a:rPr lang="en-US" altLang="zh-CN" u="sng">
                <a:sym typeface="+mn-ea"/>
              </a:rPr>
              <a:t>G</a:t>
            </a:r>
            <a:r>
              <a:rPr lang="zh-CN" altLang="en-US" u="sng">
                <a:sym typeface="+mn-ea"/>
              </a:rPr>
              <a:t>鲁棒性的关系</a:t>
            </a:r>
            <a:r>
              <a:rPr lang="zh-CN" altLang="en-US">
                <a:sym typeface="+mn-ea"/>
              </a:rPr>
              <a:t>：</a:t>
            </a:r>
            <a:endParaRPr lang="zh-CN" altLang="en-US">
              <a:sym typeface="+mn-ea"/>
            </a:endParaRPr>
          </a:p>
          <a:p>
            <a:pPr indent="457200"/>
            <a:r>
              <a:rPr lang="zh-CN" altLang="en-US"/>
              <a:t>该指标与网络鲁棒性有着比较自然的关系，因为</a:t>
            </a:r>
            <a:r>
              <a:rPr lang="zh-CN" altLang="en-US" sz="2000">
                <a:sym typeface="+mn-ea"/>
              </a:rPr>
              <a:t>κ</a:t>
            </a:r>
            <a:r>
              <a:rPr lang="zh-CN" altLang="en-US" sz="2000" baseline="-25000">
                <a:sym typeface="+mn-ea"/>
              </a:rPr>
              <a:t>v</a:t>
            </a:r>
            <a:r>
              <a:rPr lang="zh-CN" altLang="en-US"/>
              <a:t>(G) 随着图变得更难断开而</a:t>
            </a:r>
            <a:r>
              <a:rPr lang="zh-CN" altLang="en-US"/>
              <a:t>递增。</a:t>
            </a:r>
            <a:endParaRPr lang="zh-CN" altLang="en-US"/>
          </a:p>
          <a:p>
            <a:pPr indent="457200"/>
            <a:endParaRPr lang="zh-CN" altLang="en-US"/>
          </a:p>
        </p:txBody>
      </p:sp>
      <p:sp>
        <p:nvSpPr>
          <p:cNvPr id="4" name="文本框 3"/>
          <p:cNvSpPr txBox="1"/>
          <p:nvPr/>
        </p:nvSpPr>
        <p:spPr>
          <a:xfrm>
            <a:off x="1376680" y="1600200"/>
            <a:ext cx="9620250" cy="645160"/>
          </a:xfrm>
          <a:prstGeom prst="rect">
            <a:avLst/>
          </a:prstGeom>
          <a:noFill/>
        </p:spPr>
        <p:txBody>
          <a:bodyPr wrap="square" rtlCol="0" anchor="t">
            <a:spAutoFit/>
          </a:bodyPr>
          <a:p>
            <a:pPr indent="457200"/>
            <a:r>
              <a:rPr lang="zh-CN" altLang="en-US" b="1">
                <a:sym typeface="+mn-ea"/>
              </a:rPr>
              <a:t>基于图论：</a:t>
            </a:r>
            <a:r>
              <a:rPr lang="zh-CN" altLang="en-US" b="1"/>
              <a:t>每个度量都将无向、未加权的图 G = (V, E) 作为输入，其中 V 是顶点集，E ⊆ V × V是边集。我们让 n = |V| 和 m = |E| 分别作为顶点数和边数。</a:t>
            </a:r>
            <a:endParaRPr lang="zh-CN" altLang="en-US" b="1"/>
          </a:p>
        </p:txBody>
      </p:sp>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基于图论</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3"/>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图形 40" descr="教室"/>
          <p:cNvPicPr>
            <a:picLocks noChangeAspect="1"/>
          </p:cNvPicPr>
          <p:nvPr>
            <p:custDataLst>
              <p:tags r:id="rId4"/>
            </p:custData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446" y="330181"/>
            <a:ext cx="700966" cy="7009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29970" y="2824480"/>
            <a:ext cx="10499090" cy="3169285"/>
          </a:xfrm>
          <a:prstGeom prst="rect">
            <a:avLst/>
          </a:prstGeom>
          <a:noFill/>
        </p:spPr>
        <p:txBody>
          <a:bodyPr wrap="square" rtlCol="0" anchor="t">
            <a:spAutoFit/>
          </a:bodyPr>
          <a:p>
            <a:r>
              <a:rPr lang="en-US" altLang="zh-CN" b="1"/>
              <a:t>3</a:t>
            </a:r>
            <a:r>
              <a:rPr lang="zh-CN" altLang="en-US" b="1"/>
              <a:t>、边连通</a:t>
            </a:r>
            <a:r>
              <a:rPr lang="zh-CN" altLang="en-US" b="1"/>
              <a:t>性 (</a:t>
            </a:r>
            <a:r>
              <a:rPr lang="zh-CN" altLang="en-US" sz="2000" b="1"/>
              <a:t>κ</a:t>
            </a:r>
            <a:r>
              <a:rPr lang="zh-CN" altLang="en-US" sz="2000" b="1" baseline="-25000"/>
              <a:t>e</a:t>
            </a:r>
            <a:r>
              <a:rPr lang="zh-CN" altLang="en-US" sz="2000" b="1"/>
              <a:t> </a:t>
            </a:r>
            <a:r>
              <a:rPr lang="zh-CN" altLang="en-US" b="1"/>
              <a:t>)</a:t>
            </a:r>
            <a:endParaRPr lang="zh-CN" altLang="en-US" b="1"/>
          </a:p>
          <a:p>
            <a:pPr indent="457200"/>
            <a:endParaRPr lang="zh-CN" altLang="en-US"/>
          </a:p>
          <a:p>
            <a:pPr indent="457200"/>
            <a:r>
              <a:rPr lang="zh-CN" altLang="en-US"/>
              <a:t>也是二元连通性的扩展，边连通性</a:t>
            </a:r>
            <a:r>
              <a:rPr lang="zh-CN" altLang="en-US">
                <a:solidFill>
                  <a:srgbClr val="FF0000"/>
                </a:solidFill>
              </a:rPr>
              <a:t> </a:t>
            </a:r>
            <a:r>
              <a:rPr lang="zh-CN" altLang="en-US">
                <a:solidFill>
                  <a:srgbClr val="FF0000"/>
                </a:solidFill>
                <a:sym typeface="+mn-ea"/>
              </a:rPr>
              <a:t>κ</a:t>
            </a:r>
            <a:r>
              <a:rPr lang="zh-CN" altLang="en-US" baseline="-25000">
                <a:solidFill>
                  <a:srgbClr val="FF0000"/>
                </a:solidFill>
                <a:sym typeface="+mn-ea"/>
              </a:rPr>
              <a:t>e</a:t>
            </a:r>
            <a:r>
              <a:rPr lang="zh-CN" altLang="en-US">
                <a:solidFill>
                  <a:srgbClr val="FF0000"/>
                </a:solidFill>
                <a:sym typeface="+mn-ea"/>
              </a:rPr>
              <a:t>(G) 是断开图需要删除的最少边数</a:t>
            </a:r>
            <a:r>
              <a:rPr lang="zh-CN" altLang="en-US"/>
              <a:t>。</a:t>
            </a:r>
            <a:endParaRPr lang="zh-CN" altLang="en-US"/>
          </a:p>
          <a:p>
            <a:pPr indent="457200"/>
            <a:r>
              <a:rPr lang="zh-CN" altLang="en-US">
                <a:sym typeface="+mn-ea"/>
              </a:rPr>
              <a:t>κ</a:t>
            </a:r>
            <a:r>
              <a:rPr lang="zh-CN" altLang="en-US" baseline="-25000">
                <a:sym typeface="+mn-ea"/>
              </a:rPr>
              <a:t>e</a:t>
            </a:r>
            <a:r>
              <a:rPr lang="zh-CN" altLang="en-US">
                <a:sym typeface="+mn-ea"/>
              </a:rPr>
              <a:t>(G) = min{κ</a:t>
            </a:r>
            <a:r>
              <a:rPr lang="zh-CN" altLang="en-US" baseline="-25000">
                <a:sym typeface="+mn-ea"/>
              </a:rPr>
              <a:t>e</a:t>
            </a:r>
            <a:r>
              <a:rPr lang="zh-CN" altLang="en-US">
                <a:sym typeface="+mn-ea"/>
              </a:rPr>
              <a:t>(u, v) | unordered pair (u, v) ∈ G } </a:t>
            </a:r>
            <a:endParaRPr lang="zh-CN" altLang="en-US"/>
          </a:p>
          <a:p>
            <a:pPr indent="457200"/>
            <a:r>
              <a:rPr lang="zh-CN" altLang="en-US"/>
              <a:t>令 u 、v 为图 G 中的一对不同顶点，</a:t>
            </a:r>
            <a:r>
              <a:rPr lang="zh-CN" altLang="en-US">
                <a:solidFill>
                  <a:srgbClr val="FF0000"/>
                </a:solidFill>
                <a:sym typeface="+mn-ea"/>
              </a:rPr>
              <a:t>κ</a:t>
            </a:r>
            <a:r>
              <a:rPr lang="zh-CN" altLang="en-US" baseline="-25000">
                <a:solidFill>
                  <a:srgbClr val="FF0000"/>
                </a:solidFill>
                <a:sym typeface="+mn-ea"/>
              </a:rPr>
              <a:t>e</a:t>
            </a:r>
            <a:r>
              <a:rPr lang="zh-CN" altLang="en-US">
                <a:solidFill>
                  <a:srgbClr val="FF0000"/>
                </a:solidFill>
                <a:sym typeface="+mn-ea"/>
              </a:rPr>
              <a:t>(u, v) 是断开 u 和 v 之间所有路径的要删除边的最小数量</a:t>
            </a:r>
            <a:r>
              <a:rPr lang="zh-CN" altLang="en-US"/>
              <a:t>。</a:t>
            </a:r>
            <a:endParaRPr lang="zh-CN" altLang="en-US"/>
          </a:p>
          <a:p>
            <a:pPr indent="457200"/>
            <a:r>
              <a:rPr lang="zh-CN" altLang="en-US">
                <a:solidFill>
                  <a:srgbClr val="FF0000"/>
                </a:solidFill>
              </a:rPr>
              <a:t>计算每个无序对的 </a:t>
            </a:r>
            <a:r>
              <a:rPr lang="zh-CN" altLang="en-US">
                <a:solidFill>
                  <a:srgbClr val="FF0000"/>
                </a:solidFill>
                <a:sym typeface="+mn-ea"/>
              </a:rPr>
              <a:t>κ</a:t>
            </a:r>
            <a:r>
              <a:rPr lang="zh-CN" altLang="en-US" baseline="-25000">
                <a:solidFill>
                  <a:srgbClr val="FF0000"/>
                </a:solidFill>
                <a:sym typeface="+mn-ea"/>
              </a:rPr>
              <a:t>e</a:t>
            </a:r>
            <a:r>
              <a:rPr lang="zh-CN" altLang="en-US">
                <a:solidFill>
                  <a:srgbClr val="FF0000"/>
                </a:solidFill>
              </a:rPr>
              <a:t>(u, v)</a:t>
            </a:r>
            <a:r>
              <a:rPr lang="zh-CN" altLang="en-US"/>
              <a:t> ，我们可以确定最小边连通</a:t>
            </a:r>
            <a:r>
              <a:rPr lang="zh-CN" altLang="en-US"/>
              <a:t>度。算法的时间复杂度为 O(nm) 。</a:t>
            </a:r>
            <a:endParaRPr lang="zh-CN" altLang="en-US"/>
          </a:p>
          <a:p>
            <a:pPr indent="457200"/>
            <a:endParaRPr lang="zh-CN" altLang="en-US"/>
          </a:p>
          <a:p>
            <a:pPr indent="457200"/>
            <a:endParaRPr lang="zh-CN" altLang="en-US"/>
          </a:p>
          <a:p>
            <a:pPr indent="457200"/>
            <a:r>
              <a:rPr lang="zh-CN" altLang="en-US" u="sng">
                <a:sym typeface="+mn-ea"/>
              </a:rPr>
              <a:t>该指标与</a:t>
            </a:r>
            <a:r>
              <a:rPr lang="en-US" altLang="zh-CN" u="sng">
                <a:sym typeface="+mn-ea"/>
              </a:rPr>
              <a:t>G</a:t>
            </a:r>
            <a:r>
              <a:rPr lang="zh-CN" altLang="en-US" u="sng">
                <a:sym typeface="+mn-ea"/>
              </a:rPr>
              <a:t>鲁棒性的关系</a:t>
            </a:r>
            <a:r>
              <a:rPr lang="zh-CN" altLang="en-US">
                <a:sym typeface="+mn-ea"/>
              </a:rPr>
              <a:t>：</a:t>
            </a:r>
            <a:endParaRPr lang="zh-CN" altLang="en-US">
              <a:sym typeface="+mn-ea"/>
            </a:endParaRPr>
          </a:p>
          <a:p>
            <a:pPr indent="457200"/>
            <a:r>
              <a:rPr lang="zh-CN" altLang="en-US"/>
              <a:t>与 </a:t>
            </a:r>
            <a:r>
              <a:rPr lang="zh-CN" altLang="en-US">
                <a:sym typeface="+mn-ea"/>
              </a:rPr>
              <a:t>κ</a:t>
            </a:r>
            <a:r>
              <a:rPr lang="zh-CN" altLang="en-US" baseline="-25000">
                <a:sym typeface="+mn-ea"/>
              </a:rPr>
              <a:t>v</a:t>
            </a:r>
            <a:r>
              <a:rPr lang="zh-CN" altLang="en-US"/>
              <a:t>(G) 类似，</a:t>
            </a:r>
            <a:r>
              <a:rPr lang="zh-CN" altLang="en-US">
                <a:sym typeface="+mn-ea"/>
              </a:rPr>
              <a:t>κ</a:t>
            </a:r>
            <a:r>
              <a:rPr lang="zh-CN" altLang="en-US" baseline="-25000">
                <a:sym typeface="+mn-ea"/>
              </a:rPr>
              <a:t>e</a:t>
            </a:r>
            <a:r>
              <a:rPr lang="zh-CN" altLang="en-US"/>
              <a:t>(G) 随着图变得更难以断开连接而</a:t>
            </a:r>
            <a:r>
              <a:rPr lang="zh-CN" altLang="en-US"/>
              <a:t>递增。</a:t>
            </a:r>
            <a:endParaRPr lang="zh-CN" altLang="en-US"/>
          </a:p>
          <a:p>
            <a:pPr indent="457200"/>
            <a:endParaRPr lang="zh-CN" altLang="en-US"/>
          </a:p>
        </p:txBody>
      </p:sp>
      <p:sp>
        <p:nvSpPr>
          <p:cNvPr id="4" name="文本框 3"/>
          <p:cNvSpPr txBox="1"/>
          <p:nvPr/>
        </p:nvSpPr>
        <p:spPr>
          <a:xfrm>
            <a:off x="996315" y="1537970"/>
            <a:ext cx="9620250" cy="645160"/>
          </a:xfrm>
          <a:prstGeom prst="rect">
            <a:avLst/>
          </a:prstGeom>
          <a:noFill/>
        </p:spPr>
        <p:txBody>
          <a:bodyPr wrap="square" rtlCol="0" anchor="t">
            <a:spAutoFit/>
          </a:bodyPr>
          <a:p>
            <a:pPr indent="457200"/>
            <a:r>
              <a:rPr lang="zh-CN" altLang="en-US" b="1">
                <a:sym typeface="+mn-ea"/>
              </a:rPr>
              <a:t>基于图论：</a:t>
            </a:r>
            <a:r>
              <a:rPr lang="zh-CN" altLang="en-US" b="1"/>
              <a:t>每个度量都将无向、未加权的图 G = (V, E) 作为输入，其中 V 是顶点集，E ⊆ V × V是边集。我们让 n = |V| 和 m = |E| 分别作为顶点数和边数。</a:t>
            </a:r>
            <a:endParaRPr lang="zh-CN" altLang="en-US" b="1"/>
          </a:p>
        </p:txBody>
      </p:sp>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custDataLst>
              <p:tags r:id="rId2"/>
            </p:custDataLst>
          </p:nvPr>
        </p:nvSpPr>
        <p:spPr>
          <a:xfrm>
            <a:off x="1410970" y="436245"/>
            <a:ext cx="5691505" cy="460375"/>
          </a:xfrm>
          <a:prstGeom prst="rect">
            <a:avLst/>
          </a:prstGeom>
          <a:noFill/>
          <a:ln>
            <a:noFill/>
          </a:ln>
        </p:spPr>
        <p:txBody>
          <a:bodyPr wrap="squar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二、鲁棒性度量</a:t>
            </a:r>
            <a:r>
              <a:rPr lang="en-US" altLang="zh-CN" sz="2400" b="1"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 — </a:t>
            </a:r>
            <a:r>
              <a:rPr lang="zh-CN" altLang="en-US" sz="2400" dirty="0">
                <a:solidFill>
                  <a:schemeClr val="bg1"/>
                </a:solidFill>
                <a:latin typeface="微软雅黑" panose="020B0503020204020204" pitchFamily="34" charset="-122"/>
                <a:ea typeface="微软雅黑" panose="020B0503020204020204" pitchFamily="34" charset="-122"/>
              </a:rPr>
              <a:t>基于图论</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custDataLst>
              <p:tags r:id="rId3"/>
            </p:custDataLst>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图形 40" descr="教室"/>
          <p:cNvPicPr>
            <a:picLocks noChangeAspect="1"/>
          </p:cNvPicPr>
          <p:nvPr>
            <p:custDataLst>
              <p:tags r:id="rId4"/>
            </p:custDataLst>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446" y="330181"/>
            <a:ext cx="700966" cy="700966"/>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SLIDE_ITEM_CNT" val="4"/>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SLIDE_ITEM_CNT" val="4"/>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TAG_VERSION" val="1.0"/>
  <p:tag name="KSO_WM_BEAUTIFY_FLAG" val="#wm#"/>
  <p:tag name="KSO_WM_UNIT_ID" val="diagram160545_3*l_h_a*1_1_1"/>
  <p:tag name="KSO_WM_TEMPLATE_CATEGORY" val="diagram"/>
  <p:tag name="KSO_WM_TEMPLATE_INDEX" val="160545"/>
  <p:tag name="KSO_WM_UNIT_TYPE" val="l_h_a"/>
  <p:tag name="KSO_WM_UNIT_INDEX" val="1_1_1"/>
  <p:tag name="KSO_WM_UNIT_CLEAR" val="1"/>
  <p:tag name="KSO_WM_UNIT_LAYERLEVEL" val="1_1_1"/>
  <p:tag name="KSO_WM_UNIT_VALUE" val="51"/>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 name="KSO_WM_UNIT_PLACING_PICTURE_USER_VIEWPORT" val="{&quot;height&quot;:6690,&quot;width&quot;:12600}"/>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COMMONDATA" val="eyJoZGlkIjoiNTU1YzJkNTQ2ODI1MjQ3Y2NhODVlMDRkMzViZmU2ZDAifQ=="/>
  <p:tag name="commondata" val="eyJoZGlkIjoiMDZmNzJkYmVmYTgxMmEwZmQ4ZWJkMTVkYjYyYjVkYmIifQ=="/>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TAG_VERSION" val="1.0"/>
  <p:tag name="KSO_WM_BEAUTIFY_FLAG" val="#wm#"/>
  <p:tag name="KSO_WM_UNIT_ID" val="diagram160545_3*l_h_f*1_1_1"/>
  <p:tag name="KSO_WM_TEMPLATE_CATEGORY" val="diagram"/>
  <p:tag name="KSO_WM_TEMPLATE_INDEX" val="160545"/>
  <p:tag name="KSO_WM_UNIT_TYPE" val="l_h_f"/>
  <p:tag name="KSO_WM_UNIT_INDEX" val="1_1_1"/>
  <p:tag name="KSO_WM_UNIT_CLEAR" val="1"/>
  <p:tag name="KSO_WM_UNIT_LAYERLEVEL" val="1_1_1"/>
  <p:tag name="KSO_WM_UNIT_VALUE" val="84"/>
  <p:tag name="KSO_WM_UNIT_HIGHLIGHT" val="0"/>
  <p:tag name="KSO_WM_UNIT_COMPATIBLE" val="0"/>
  <p:tag name="KSO_WM_UNIT_PRESET_TEXT_INDEX" val="4"/>
  <p:tag name="KSO_WM_DIAGRAM_GROUP_CODE" val="l1-1"/>
  <p:tag name="KSO_WM_UNIT_PRESET_TEXT_LEN" val="45"/>
  <p:tag name="KSO_WM_UNIT_SHADOW_SCHEMECOLOR_INDEX" val="16"/>
  <p:tag name="KSO_WM_UNIT_TEXT_FILL_FORE_SCHEMECOLOR_INDEX" val="13"/>
  <p:tag name="KSO_WM_UNIT_TEXT_FILL_TYPE" val="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TAG_VERSION" val="1.0"/>
  <p:tag name="KSO_WM_BEAUTIFY_FLAG" val="#wm#"/>
  <p:tag name="KSO_WM_UNIT_ID" val="diagram160545_3*l_h_a*1_2_1"/>
  <p:tag name="KSO_WM_TEMPLATE_CATEGORY" val="diagram"/>
  <p:tag name="KSO_WM_TEMPLATE_INDEX" val="160545"/>
  <p:tag name="KSO_WM_UNIT_TYPE" val="l_h_a"/>
  <p:tag name="KSO_WM_UNIT_INDEX" val="1_2_1"/>
  <p:tag name="KSO_WM_UNIT_CLEAR" val="1"/>
  <p:tag name="KSO_WM_UNIT_LAYERLEVEL" val="1_1_1"/>
  <p:tag name="KSO_WM_UNIT_VALUE" val="51"/>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TAG_VERSION" val="1.0"/>
  <p:tag name="KSO_WM_BEAUTIFY_FLAG" val="#wm#"/>
  <p:tag name="KSO_WM_UNIT_ID" val="diagram160545_3*l_h_f*1_2_1"/>
  <p:tag name="KSO_WM_TEMPLATE_CATEGORY" val="diagram"/>
  <p:tag name="KSO_WM_TEMPLATE_INDEX" val="160545"/>
  <p:tag name="KSO_WM_UNIT_TYPE" val="l_h_f"/>
  <p:tag name="KSO_WM_UNIT_INDEX" val="1_2_1"/>
  <p:tag name="KSO_WM_UNIT_CLEAR" val="1"/>
  <p:tag name="KSO_WM_UNIT_LAYERLEVEL" val="1_1_1"/>
  <p:tag name="KSO_WM_UNIT_VALUE" val="84"/>
  <p:tag name="KSO_WM_UNIT_HIGHLIGHT" val="0"/>
  <p:tag name="KSO_WM_UNIT_COMPATIBLE" val="0"/>
  <p:tag name="KSO_WM_UNIT_PRESET_TEXT_INDEX" val="4"/>
  <p:tag name="KSO_WM_DIAGRAM_GROUP_CODE" val="l1-1"/>
  <p:tag name="KSO_WM_UNIT_PRESET_TEXT_LEN" val="45"/>
  <p:tag name="KSO_WM_UNIT_SHADOW_SCHEMECOLOR_INDEX" val="16"/>
  <p:tag name="KSO_WM_UNIT_TEXT_FILL_FORE_SCHEMECOLOR_INDEX" val="13"/>
  <p:tag name="KSO_WM_UNIT_TEXT_FILL_TYPE" val="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TAG_VERSION" val="1.0"/>
  <p:tag name="KSO_WM_BEAUTIFY_FLAG" val="#wm#"/>
  <p:tag name="KSO_WM_UNIT_ID" val="diagram160545_3*l_h_a*1_3_1"/>
  <p:tag name="KSO_WM_TEMPLATE_CATEGORY" val="diagram"/>
  <p:tag name="KSO_WM_TEMPLATE_INDEX" val="160545"/>
  <p:tag name="KSO_WM_UNIT_TYPE" val="l_h_a"/>
  <p:tag name="KSO_WM_UNIT_INDEX" val="1_3_1"/>
  <p:tag name="KSO_WM_UNIT_CLEAR" val="1"/>
  <p:tag name="KSO_WM_UNIT_LAYERLEVEL" val="1_1_1"/>
  <p:tag name="KSO_WM_UNIT_VALUE" val="51"/>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TAG_VERSION" val="1.0"/>
  <p:tag name="KSO_WM_BEAUTIFY_FLAG" val="#wm#"/>
  <p:tag name="KSO_WM_UNIT_ID" val="diagram160545_3*l_h_f*1_3_1"/>
  <p:tag name="KSO_WM_TEMPLATE_CATEGORY" val="diagram"/>
  <p:tag name="KSO_WM_TEMPLATE_INDEX" val="160545"/>
  <p:tag name="KSO_WM_UNIT_TYPE" val="l_h_f"/>
  <p:tag name="KSO_WM_UNIT_INDEX" val="1_3_1"/>
  <p:tag name="KSO_WM_UNIT_CLEAR" val="1"/>
  <p:tag name="KSO_WM_UNIT_LAYERLEVEL" val="1_1_1"/>
  <p:tag name="KSO_WM_UNIT_VALUE" val="84"/>
  <p:tag name="KSO_WM_UNIT_HIGHLIGHT" val="0"/>
  <p:tag name="KSO_WM_UNIT_COMPATIBLE" val="0"/>
  <p:tag name="KSO_WM_UNIT_PRESET_TEXT_INDEX" val="4"/>
  <p:tag name="KSO_WM_DIAGRAM_GROUP_CODE" val="l1-1"/>
  <p:tag name="KSO_WM_UNIT_PRESET_TEXT_LEN" val="45"/>
  <p:tag name="KSO_WM_UNIT_SHADOW_SCHEMECOLOR_INDEX" val="16"/>
  <p:tag name="KSO_WM_UNIT_TEXT_FILL_FORE_SCHEMECOLOR_INDEX" val="13"/>
  <p:tag name="KSO_WM_UNIT_TEXT_FILL_TYPE" val="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TAG_VERSION" val="1.0"/>
  <p:tag name="KSO_WM_BEAUTIFY_FLAG" val="#wm#"/>
  <p:tag name="KSO_WM_UNIT_ID" val="diagram160545_3*l_i*1_1"/>
  <p:tag name="KSO_WM_TEMPLATE_CATEGORY" val="diagram"/>
  <p:tag name="KSO_WM_TEMPLATE_INDEX" val="160545"/>
  <p:tag name="KSO_WM_UNIT_TYPE" val="l_i"/>
  <p:tag name="KSO_WM_UNIT_INDEX" val="1_1"/>
  <p:tag name="KSO_WM_UNIT_CLEAR" val="1"/>
  <p:tag name="KSO_WM_UNIT_LAYERLEVEL" val="1_1"/>
  <p:tag name="KSO_WM_DIAGRAM_GROUP_CODE" val="l1-1"/>
  <p:tag name="KSO_WM_UNIT_FILL_FORE_SCHEMECOLOR_INDEX" val="14"/>
  <p:tag name="KSO_WM_UNIT_FILL_TYPE"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15193</Words>
  <Application>WPS 演示</Application>
  <PresentationFormat>宽屏</PresentationFormat>
  <Paragraphs>688</Paragraphs>
  <Slides>66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66</vt:i4>
      </vt:variant>
    </vt:vector>
  </HeadingPairs>
  <TitlesOfParts>
    <vt:vector size="80" baseType="lpstr">
      <vt:lpstr>Arial</vt:lpstr>
      <vt:lpstr>宋体</vt:lpstr>
      <vt:lpstr>Wingdings</vt:lpstr>
      <vt:lpstr>微软雅黑</vt:lpstr>
      <vt:lpstr>Georgia</vt:lpstr>
      <vt:lpstr>微软雅黑 Light</vt:lpstr>
      <vt:lpstr>Times New Roman</vt:lpstr>
      <vt:lpstr>黑体</vt:lpstr>
      <vt:lpstr>Wingdings</vt:lpstr>
      <vt:lpstr>Arial Unicode MS</vt:lpstr>
      <vt:lpstr>等线 Light</vt:lpstr>
      <vt:lpstr>Calibri</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子君</dc:creator>
  <cp:lastModifiedBy>向明月</cp:lastModifiedBy>
  <cp:revision>45</cp:revision>
  <dcterms:created xsi:type="dcterms:W3CDTF">2019-11-26T06:41:00Z</dcterms:created>
  <dcterms:modified xsi:type="dcterms:W3CDTF">2025-09-27T15:43:08Z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3904B7A5F1A24A538719DB720FA5F0B5_13</vt:lpwstr>
  </property>
  <property fmtid="{D5CDD505-2E9C-101B-9397-08002B2CF9AE}" pid="3" name="KSOProductBuildVer">
    <vt:lpwstr>2052-12.1.0.22529</vt:lpwstr>
  </property>
</Properties>
</file>